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9"/>
  </p:notesMasterIdLst>
  <p:sldIdLst>
    <p:sldId id="256" r:id="rId2"/>
    <p:sldId id="334" r:id="rId3"/>
    <p:sldId id="347" r:id="rId4"/>
    <p:sldId id="348" r:id="rId5"/>
    <p:sldId id="321" r:id="rId6"/>
    <p:sldId id="322" r:id="rId7"/>
    <p:sldId id="349" r:id="rId8"/>
    <p:sldId id="323" r:id="rId9"/>
    <p:sldId id="350" r:id="rId10"/>
    <p:sldId id="324" r:id="rId11"/>
    <p:sldId id="327" r:id="rId12"/>
    <p:sldId id="329" r:id="rId13"/>
    <p:sldId id="331" r:id="rId14"/>
    <p:sldId id="332" r:id="rId15"/>
    <p:sldId id="338" r:id="rId16"/>
    <p:sldId id="336" r:id="rId17"/>
    <p:sldId id="337" r:id="rId18"/>
    <p:sldId id="333" r:id="rId19"/>
    <p:sldId id="340" r:id="rId20"/>
    <p:sldId id="341" r:id="rId21"/>
    <p:sldId id="342" r:id="rId22"/>
    <p:sldId id="345" r:id="rId23"/>
    <p:sldId id="343" r:id="rId24"/>
    <p:sldId id="344" r:id="rId25"/>
    <p:sldId id="339" r:id="rId26"/>
    <p:sldId id="346" r:id="rId27"/>
    <p:sldId id="351"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indows User" initials="WU"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2D5ABB26-0587-4C30-8999-92F81FD0307C}" styleName="بلا نمط، بلا شبكة">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366" autoAdjust="0"/>
    <p:restoredTop sz="94660"/>
  </p:normalViewPr>
  <p:slideViewPr>
    <p:cSldViewPr snapToGrid="0">
      <p:cViewPr>
        <p:scale>
          <a:sx n="62" d="100"/>
          <a:sy n="62" d="100"/>
        </p:scale>
        <p:origin x="-1236" y="-33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AE3E5B-CFBB-4D5A-901D-85FC912345A7}" type="datetimeFigureOut">
              <a:rPr lang="en-US" smtClean="0"/>
              <a:t>6/7/2021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436D91-BC8D-4884-B0DD-BA09D73AE789}" type="slidenum">
              <a:rPr lang="en-US" smtClean="0"/>
              <a:t>‹#›</a:t>
            </a:fld>
            <a:endParaRPr lang="en-US"/>
          </a:p>
        </p:txBody>
      </p:sp>
    </p:spTree>
    <p:extLst>
      <p:ext uri="{BB962C8B-B14F-4D97-AF65-F5344CB8AC3E}">
        <p14:creationId xmlns:p14="http://schemas.microsoft.com/office/powerpoint/2010/main" val="2742933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5DBEF20-A39B-4939-A8D0-73BCB31A3D33}" type="datetime1">
              <a:rPr lang="en-US" smtClean="0"/>
              <a:t>6/7/2021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1A0021-A31D-4EAF-ACC3-76B0558D70C5}" type="slidenum">
              <a:rPr lang="en-US" smtClean="0"/>
              <a:t>‹#›</a:t>
            </a:fld>
            <a:endParaRPr lang="en-US"/>
          </a:p>
        </p:txBody>
      </p:sp>
    </p:spTree>
    <p:extLst>
      <p:ext uri="{BB962C8B-B14F-4D97-AF65-F5344CB8AC3E}">
        <p14:creationId xmlns:p14="http://schemas.microsoft.com/office/powerpoint/2010/main" val="3692337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F8723FC-7354-4728-99BE-6A2810A92434}" type="datetime1">
              <a:rPr lang="en-US" smtClean="0"/>
              <a:t>6/7/2021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1A0021-A31D-4EAF-ACC3-76B0558D70C5}" type="slidenum">
              <a:rPr lang="en-US" smtClean="0"/>
              <a:t>‹#›</a:t>
            </a:fld>
            <a:endParaRPr lang="en-US"/>
          </a:p>
        </p:txBody>
      </p:sp>
    </p:spTree>
    <p:extLst>
      <p:ext uri="{BB962C8B-B14F-4D97-AF65-F5344CB8AC3E}">
        <p14:creationId xmlns:p14="http://schemas.microsoft.com/office/powerpoint/2010/main" val="3226863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FAF7D66-B1BD-40BC-B3D2-EBFA5ADC5775}" type="datetime1">
              <a:rPr lang="en-US" smtClean="0"/>
              <a:t>6/7/2021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1A0021-A31D-4EAF-ACC3-76B0558D70C5}" type="slidenum">
              <a:rPr lang="en-US" smtClean="0"/>
              <a:t>‹#›</a:t>
            </a:fld>
            <a:endParaRPr lang="en-US"/>
          </a:p>
        </p:txBody>
      </p:sp>
    </p:spTree>
    <p:extLst>
      <p:ext uri="{BB962C8B-B14F-4D97-AF65-F5344CB8AC3E}">
        <p14:creationId xmlns:p14="http://schemas.microsoft.com/office/powerpoint/2010/main" val="1306474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1B04910-1804-47E1-B19A-3AC6DD07E70C}" type="datetime1">
              <a:rPr lang="en-US" smtClean="0"/>
              <a:t>6/7/2021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1A0021-A31D-4EAF-ACC3-76B0558D70C5}" type="slidenum">
              <a:rPr lang="en-US" smtClean="0"/>
              <a:t>‹#›</a:t>
            </a:fld>
            <a:endParaRPr lang="en-US"/>
          </a:p>
        </p:txBody>
      </p:sp>
    </p:spTree>
    <p:extLst>
      <p:ext uri="{BB962C8B-B14F-4D97-AF65-F5344CB8AC3E}">
        <p14:creationId xmlns:p14="http://schemas.microsoft.com/office/powerpoint/2010/main" val="461569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A69C8C-DFCD-4F50-8B7D-75511E3528FE}" type="datetime1">
              <a:rPr lang="en-US" smtClean="0"/>
              <a:t>6/7/2021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1A0021-A31D-4EAF-ACC3-76B0558D70C5}" type="slidenum">
              <a:rPr lang="en-US" smtClean="0"/>
              <a:t>‹#›</a:t>
            </a:fld>
            <a:endParaRPr lang="en-US"/>
          </a:p>
        </p:txBody>
      </p:sp>
    </p:spTree>
    <p:extLst>
      <p:ext uri="{BB962C8B-B14F-4D97-AF65-F5344CB8AC3E}">
        <p14:creationId xmlns:p14="http://schemas.microsoft.com/office/powerpoint/2010/main" val="4142853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EB9CC95-D0CA-4C82-83F6-2E42BE2E52E0}" type="datetime1">
              <a:rPr lang="en-US" smtClean="0"/>
              <a:t>6/7/2021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1A0021-A31D-4EAF-ACC3-76B0558D70C5}" type="slidenum">
              <a:rPr lang="en-US" smtClean="0"/>
              <a:t>‹#›</a:t>
            </a:fld>
            <a:endParaRPr lang="en-US"/>
          </a:p>
        </p:txBody>
      </p:sp>
    </p:spTree>
    <p:extLst>
      <p:ext uri="{BB962C8B-B14F-4D97-AF65-F5344CB8AC3E}">
        <p14:creationId xmlns:p14="http://schemas.microsoft.com/office/powerpoint/2010/main" val="905777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BF107A7-09A8-489F-928E-CDB9F3A1AEF2}" type="datetime1">
              <a:rPr lang="en-US" smtClean="0"/>
              <a:t>6/7/2021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1A0021-A31D-4EAF-ACC3-76B0558D70C5}" type="slidenum">
              <a:rPr lang="en-US" smtClean="0"/>
              <a:t>‹#›</a:t>
            </a:fld>
            <a:endParaRPr lang="en-US"/>
          </a:p>
        </p:txBody>
      </p:sp>
    </p:spTree>
    <p:extLst>
      <p:ext uri="{BB962C8B-B14F-4D97-AF65-F5344CB8AC3E}">
        <p14:creationId xmlns:p14="http://schemas.microsoft.com/office/powerpoint/2010/main" val="3162701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868EF1E-4D2F-48EB-A79B-028149AB3C46}" type="datetime1">
              <a:rPr lang="en-US" smtClean="0"/>
              <a:t>6/7/2021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1A0021-A31D-4EAF-ACC3-76B0558D70C5}" type="slidenum">
              <a:rPr lang="en-US" smtClean="0"/>
              <a:t>‹#›</a:t>
            </a:fld>
            <a:endParaRPr lang="en-US"/>
          </a:p>
        </p:txBody>
      </p:sp>
    </p:spTree>
    <p:extLst>
      <p:ext uri="{BB962C8B-B14F-4D97-AF65-F5344CB8AC3E}">
        <p14:creationId xmlns:p14="http://schemas.microsoft.com/office/powerpoint/2010/main" val="4053690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18F18E-CC7E-422B-A971-5357996E36AC}" type="datetime1">
              <a:rPr lang="en-US" smtClean="0"/>
              <a:t>6/7/2021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1A0021-A31D-4EAF-ACC3-76B0558D70C5}" type="slidenum">
              <a:rPr lang="en-US" smtClean="0"/>
              <a:t>‹#›</a:t>
            </a:fld>
            <a:endParaRPr lang="en-US"/>
          </a:p>
        </p:txBody>
      </p:sp>
    </p:spTree>
    <p:extLst>
      <p:ext uri="{BB962C8B-B14F-4D97-AF65-F5344CB8AC3E}">
        <p14:creationId xmlns:p14="http://schemas.microsoft.com/office/powerpoint/2010/main" val="2866787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B383A8B-D819-4150-B46D-D665598F24D4}" type="datetime1">
              <a:rPr lang="en-US" smtClean="0"/>
              <a:t>6/7/2021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1A0021-A31D-4EAF-ACC3-76B0558D70C5}" type="slidenum">
              <a:rPr lang="en-US" smtClean="0"/>
              <a:t>‹#›</a:t>
            </a:fld>
            <a:endParaRPr lang="en-US"/>
          </a:p>
        </p:txBody>
      </p:sp>
    </p:spTree>
    <p:extLst>
      <p:ext uri="{BB962C8B-B14F-4D97-AF65-F5344CB8AC3E}">
        <p14:creationId xmlns:p14="http://schemas.microsoft.com/office/powerpoint/2010/main" val="1822462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E440E37-BAA9-407C-B675-F0D34D20F68A}" type="datetime1">
              <a:rPr lang="en-US" smtClean="0"/>
              <a:t>6/7/2021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1A0021-A31D-4EAF-ACC3-76B0558D70C5}" type="slidenum">
              <a:rPr lang="en-US" smtClean="0"/>
              <a:t>‹#›</a:t>
            </a:fld>
            <a:endParaRPr lang="en-US"/>
          </a:p>
        </p:txBody>
      </p:sp>
    </p:spTree>
    <p:extLst>
      <p:ext uri="{BB962C8B-B14F-4D97-AF65-F5344CB8AC3E}">
        <p14:creationId xmlns:p14="http://schemas.microsoft.com/office/powerpoint/2010/main" val="959100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8B29A6-AF6B-49BD-813C-0DBB07A6F925}" type="datetime1">
              <a:rPr lang="en-US" smtClean="0"/>
              <a:t>6/7/2021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1A0021-A31D-4EAF-ACC3-76B0558D70C5}" type="slidenum">
              <a:rPr lang="en-US" smtClean="0"/>
              <a:t>‹#›</a:t>
            </a:fld>
            <a:endParaRPr lang="en-US"/>
          </a:p>
        </p:txBody>
      </p:sp>
    </p:spTree>
    <p:extLst>
      <p:ext uri="{BB962C8B-B14F-4D97-AF65-F5344CB8AC3E}">
        <p14:creationId xmlns:p14="http://schemas.microsoft.com/office/powerpoint/2010/main" val="31212269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273556" y="1437316"/>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2242102" y="239203"/>
            <a:ext cx="6997237" cy="646331"/>
          </a:xfrm>
          <a:prstGeom prst="rect">
            <a:avLst/>
          </a:prstGeom>
        </p:spPr>
        <p:txBody>
          <a:bodyPr wrap="none">
            <a:spAutoFit/>
          </a:bodyPr>
          <a:lstStyle/>
          <a:p>
            <a:pPr algn="ctr"/>
            <a:r>
              <a:rPr lang="en-US" sz="3600" b="1" dirty="0" smtClean="0"/>
              <a:t>Fundamentals of Nursing(1</a:t>
            </a:r>
            <a:r>
              <a:rPr lang="en-US" sz="3600" b="1" baseline="30000" dirty="0" smtClean="0"/>
              <a:t>st</a:t>
            </a:r>
            <a:r>
              <a:rPr lang="en-US" sz="3600" b="1" dirty="0" smtClean="0"/>
              <a:t> Stage)</a:t>
            </a:r>
            <a:endParaRPr lang="en-US" sz="3600" b="1" dirty="0"/>
          </a:p>
        </p:txBody>
      </p:sp>
      <p:sp>
        <p:nvSpPr>
          <p:cNvPr id="3" name="Rectangle 2"/>
          <p:cNvSpPr/>
          <p:nvPr/>
        </p:nvSpPr>
        <p:spPr>
          <a:xfrm>
            <a:off x="6030889" y="3969136"/>
            <a:ext cx="4762780" cy="1477328"/>
          </a:xfrm>
          <a:prstGeom prst="rect">
            <a:avLst/>
          </a:prstGeom>
        </p:spPr>
        <p:txBody>
          <a:bodyPr wrap="square">
            <a:spAutoFit/>
          </a:bodyPr>
          <a:lstStyle/>
          <a:p>
            <a:pPr algn="ctr">
              <a:defRPr/>
            </a:pPr>
            <a:r>
              <a:rPr lang="en-US" b="1" dirty="0" smtClean="0">
                <a:cs typeface="+mj-cs"/>
              </a:rPr>
              <a:t>By</a:t>
            </a:r>
          </a:p>
          <a:p>
            <a:pPr algn="ctr">
              <a:defRPr/>
            </a:pPr>
            <a:r>
              <a:rPr lang="en-US" b="1" dirty="0" smtClean="0">
                <a:cs typeface="+mj-cs"/>
              </a:rPr>
              <a:t> Assistant. Lecturer. </a:t>
            </a:r>
            <a:r>
              <a:rPr lang="en-US" b="1" dirty="0" err="1" smtClean="0">
                <a:cs typeface="+mj-cs"/>
              </a:rPr>
              <a:t>Zainab</a:t>
            </a:r>
            <a:r>
              <a:rPr lang="en-US" b="1" dirty="0" smtClean="0">
                <a:cs typeface="+mj-cs"/>
              </a:rPr>
              <a:t> Salman </a:t>
            </a:r>
            <a:r>
              <a:rPr lang="en-US" b="1" dirty="0" err="1" smtClean="0">
                <a:cs typeface="+mj-cs"/>
              </a:rPr>
              <a:t>Dawood</a:t>
            </a:r>
            <a:endParaRPr lang="en-US" b="1" dirty="0" smtClean="0">
              <a:cs typeface="+mj-cs"/>
            </a:endParaRPr>
          </a:p>
          <a:p>
            <a:pPr algn="ctr">
              <a:defRPr/>
            </a:pPr>
            <a:r>
              <a:rPr lang="en-US" b="1" dirty="0" smtClean="0">
                <a:cs typeface="+mj-cs"/>
              </a:rPr>
              <a:t>Fundamentals of Nursing Department</a:t>
            </a:r>
          </a:p>
          <a:p>
            <a:pPr algn="ctr">
              <a:defRPr/>
            </a:pPr>
            <a:r>
              <a:rPr lang="en-US" b="1" dirty="0" smtClean="0">
                <a:cs typeface="+mj-cs"/>
              </a:rPr>
              <a:t>College of Nursing</a:t>
            </a:r>
          </a:p>
          <a:p>
            <a:pPr algn="ctr">
              <a:defRPr/>
            </a:pPr>
            <a:r>
              <a:rPr lang="en-US" b="1" dirty="0" smtClean="0">
                <a:cs typeface="+mj-cs"/>
              </a:rPr>
              <a:t>University of </a:t>
            </a:r>
            <a:r>
              <a:rPr lang="en-US" b="1" dirty="0" err="1" smtClean="0">
                <a:cs typeface="+mj-cs"/>
              </a:rPr>
              <a:t>Basrah</a:t>
            </a:r>
            <a:endParaRPr lang="en-GB" b="1" dirty="0">
              <a:cs typeface="+mj-cs"/>
            </a:endParaRPr>
          </a:p>
        </p:txBody>
      </p:sp>
      <p:pic>
        <p:nvPicPr>
          <p:cNvPr id="16" name="Picture 2" descr="Image result for university of basrah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517" y="195296"/>
            <a:ext cx="1148443" cy="112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17">
            <a:extLst>
              <a:ext uri="{FF2B5EF4-FFF2-40B4-BE49-F238E27FC236}">
                <a16:creationId xmlns="" xmlns:a16="http://schemas.microsoft.com/office/drawing/2014/main" id="{4664DB9F-59BB-47A5-8080-662EED16E9E1}"/>
              </a:ext>
            </a:extLst>
          </p:cNvPr>
          <p:cNvSpPr/>
          <p:nvPr/>
        </p:nvSpPr>
        <p:spPr>
          <a:xfrm>
            <a:off x="5203064" y="1770089"/>
            <a:ext cx="6667507" cy="1843582"/>
          </a:xfrm>
          <a:prstGeom prst="rect">
            <a:avLst/>
          </a:prstGeom>
        </p:spPr>
        <p:txBody>
          <a:bodyPr wrap="square">
            <a:spAutoFit/>
          </a:bodyPr>
          <a:lstStyle/>
          <a:p>
            <a:pPr algn="ctr">
              <a:lnSpc>
                <a:spcPct val="150000"/>
              </a:lnSpc>
            </a:pPr>
            <a:r>
              <a:rPr lang="en-US" sz="4000" b="1" dirty="0" smtClean="0"/>
              <a:t>Bowel Elimination </a:t>
            </a:r>
          </a:p>
          <a:p>
            <a:pPr algn="ctr">
              <a:lnSpc>
                <a:spcPct val="150000"/>
              </a:lnSpc>
            </a:pPr>
            <a:r>
              <a:rPr lang="en-US" sz="4000" b="1" dirty="0" smtClean="0"/>
              <a:t>Lecture 6</a:t>
            </a:r>
            <a:endParaRPr lang="en-US" sz="4000" b="1" dirty="0"/>
          </a:p>
        </p:txBody>
      </p:sp>
      <p:grpSp>
        <p:nvGrpSpPr>
          <p:cNvPr id="17" name="Group 16">
            <a:extLst>
              <a:ext uri="{FF2B5EF4-FFF2-40B4-BE49-F238E27FC236}">
                <a16:creationId xmlns="" xmlns:a16="http://schemas.microsoft.com/office/drawing/2014/main" id="{EF240524-FD1C-4D7A-81C5-EC549C440BAE}"/>
              </a:ext>
            </a:extLst>
          </p:cNvPr>
          <p:cNvGrpSpPr/>
          <p:nvPr/>
        </p:nvGrpSpPr>
        <p:grpSpPr>
          <a:xfrm>
            <a:off x="185529" y="6405382"/>
            <a:ext cx="11633938" cy="369332"/>
            <a:chOff x="185529" y="6405382"/>
            <a:chExt cx="11633938" cy="369332"/>
          </a:xfrm>
        </p:grpSpPr>
        <p:cxnSp>
          <p:nvCxnSpPr>
            <p:cNvPr id="19" name="Straight Connector 18">
              <a:extLst>
                <a:ext uri="{FF2B5EF4-FFF2-40B4-BE49-F238E27FC236}">
                  <a16:creationId xmlns="" xmlns:a16="http://schemas.microsoft.com/office/drawing/2014/main" id="{5BA06214-1B13-4837-BBC6-F80A38D6FFEB}"/>
                </a:ext>
              </a:extLst>
            </p:cNvPr>
            <p:cNvCxnSpPr/>
            <p:nvPr/>
          </p:nvCxnSpPr>
          <p:spPr>
            <a:xfrm flipH="1">
              <a:off x="304800" y="6412317"/>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 xmlns:a16="http://schemas.microsoft.com/office/drawing/2014/main" id="{BBFDE99E-14D5-4903-9CE7-4F43A9CB7AB8}"/>
                </a:ext>
              </a:extLst>
            </p:cNvPr>
            <p:cNvSpPr/>
            <p:nvPr/>
          </p:nvSpPr>
          <p:spPr>
            <a:xfrm>
              <a:off x="185529" y="6405382"/>
              <a:ext cx="7908472" cy="369332"/>
            </a:xfrm>
            <a:prstGeom prst="rect">
              <a:avLst/>
            </a:prstGeom>
          </p:spPr>
          <p:txBody>
            <a:bodyPr wrap="square">
              <a:spAutoFit/>
            </a:bodyPr>
            <a:lstStyle/>
            <a:p>
              <a:pPr>
                <a:defRPr/>
              </a:pPr>
              <a:r>
                <a:rPr lang="en-GB" dirty="0" smtClean="0"/>
                <a:t>University of </a:t>
              </a:r>
              <a:r>
                <a:rPr lang="en-GB" dirty="0" err="1" smtClean="0"/>
                <a:t>Basrah</a:t>
              </a:r>
              <a:r>
                <a:rPr lang="en-GB" dirty="0" smtClean="0"/>
                <a:t> –</a:t>
              </a:r>
              <a:r>
                <a:rPr lang="en-US" dirty="0" smtClean="0"/>
                <a:t>College of Nursing </a:t>
              </a:r>
              <a:r>
                <a:rPr lang="en-GB" dirty="0" smtClean="0"/>
                <a:t>– Fundamentals of Nursing Department </a:t>
              </a:r>
              <a:endParaRPr lang="en-GB" dirty="0"/>
            </a:p>
          </p:txBody>
        </p:sp>
      </p:grpSp>
      <p:sp>
        <p:nvSpPr>
          <p:cNvPr id="4" name="Rectangle 3">
            <a:extLst>
              <a:ext uri="{FF2B5EF4-FFF2-40B4-BE49-F238E27FC236}">
                <a16:creationId xmlns="" xmlns:a16="http://schemas.microsoft.com/office/drawing/2014/main" id="{8619569C-F51C-4D5F-9554-C9384EBEA533}"/>
              </a:ext>
            </a:extLst>
          </p:cNvPr>
          <p:cNvSpPr/>
          <p:nvPr/>
        </p:nvSpPr>
        <p:spPr>
          <a:xfrm>
            <a:off x="495517" y="1844516"/>
            <a:ext cx="4527057" cy="3942821"/>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solidFill>
                <a:schemeClr val="tx1"/>
              </a:solidFill>
            </a:endParaRPr>
          </a:p>
        </p:txBody>
      </p:sp>
      <p:pic>
        <p:nvPicPr>
          <p:cNvPr id="6" name="صورة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18676" y="195296"/>
            <a:ext cx="1659432" cy="1128788"/>
          </a:xfrm>
          <a:prstGeom prst="rect">
            <a:avLst/>
          </a:prstGeom>
        </p:spPr>
      </p:pic>
      <p:sp>
        <p:nvSpPr>
          <p:cNvPr id="8" name="AutoShape 2" descr="Comply with infection prevention and control policies and procedures  (non-accredited) – ABC Training and Consulting"/>
          <p:cNvSpPr>
            <a:spLocks noChangeAspect="1" noChangeArrowheads="1"/>
          </p:cNvSpPr>
          <p:nvPr/>
        </p:nvSpPr>
        <p:spPr bwMode="auto">
          <a:xfrm>
            <a:off x="11971338"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IQ"/>
          </a:p>
        </p:txBody>
      </p:sp>
      <p:sp>
        <p:nvSpPr>
          <p:cNvPr id="9" name="AutoShape 4" descr="Comply with infection prevention and control policies and procedures  (non-accredited) – ABC Training and Consulting"/>
          <p:cNvSpPr>
            <a:spLocks noChangeAspect="1" noChangeArrowheads="1"/>
          </p:cNvSpPr>
          <p:nvPr/>
        </p:nvSpPr>
        <p:spPr bwMode="auto">
          <a:xfrm>
            <a:off x="12123738"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IQ"/>
          </a:p>
        </p:txBody>
      </p:sp>
      <p:sp>
        <p:nvSpPr>
          <p:cNvPr id="10" name="AutoShape 6" descr="Comply with infection prevention and control policies and procedures  (non-accredited) – ABC Training and Consulting"/>
          <p:cNvSpPr>
            <a:spLocks noChangeAspect="1" noChangeArrowheads="1"/>
          </p:cNvSpPr>
          <p:nvPr/>
        </p:nvSpPr>
        <p:spPr bwMode="auto">
          <a:xfrm>
            <a:off x="12276138"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IQ"/>
          </a:p>
        </p:txBody>
      </p:sp>
      <p:sp>
        <p:nvSpPr>
          <p:cNvPr id="11" name="AutoShape 8" descr="Comply with infection prevention and control policies and procedures  (non-accredited) – ABC Training and Consulting"/>
          <p:cNvSpPr>
            <a:spLocks noChangeAspect="1" noChangeArrowheads="1"/>
          </p:cNvSpPr>
          <p:nvPr/>
        </p:nvSpPr>
        <p:spPr bwMode="auto">
          <a:xfrm>
            <a:off x="12428538"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IQ"/>
          </a:p>
        </p:txBody>
      </p:sp>
      <p:sp>
        <p:nvSpPr>
          <p:cNvPr id="5" name="AutoShape 2" descr="Fluids and Electrolytes Nursing Care Management and Study Guide"/>
          <p:cNvSpPr>
            <a:spLocks noChangeAspect="1" noChangeArrowheads="1"/>
          </p:cNvSpPr>
          <p:nvPr/>
        </p:nvSpPr>
        <p:spPr bwMode="auto">
          <a:xfrm>
            <a:off x="12580938"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IQ"/>
          </a:p>
        </p:txBody>
      </p:sp>
      <p:pic>
        <p:nvPicPr>
          <p:cNvPr id="12" name="صورة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5516" y="1844516"/>
            <a:ext cx="4527057" cy="3942821"/>
          </a:xfrm>
          <a:prstGeom prst="rect">
            <a:avLst/>
          </a:prstGeom>
        </p:spPr>
      </p:pic>
    </p:spTree>
    <p:extLst>
      <p:ext uri="{BB962C8B-B14F-4D97-AF65-F5344CB8AC3E}">
        <p14:creationId xmlns:p14="http://schemas.microsoft.com/office/powerpoint/2010/main" val="19779337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2" name="Rectangle 1">
            <a:extLst>
              <a:ext uri="{FF2B5EF4-FFF2-40B4-BE49-F238E27FC236}">
                <a16:creationId xmlns=""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solidFill>
                  <a:prstClr val="black"/>
                </a:solidFill>
                <a:latin typeface="Times New Roman" panose="02020603050405020304" pitchFamily="18" charset="0"/>
                <a:ea typeface="Times New Roman" panose="02020603050405020304" pitchFamily="18" charset="0"/>
              </a:rPr>
              <a:t> </a:t>
            </a:r>
            <a:endParaRPr lang="en-US" sz="3600" dirty="0">
              <a:solidFill>
                <a:prstClr val="black"/>
              </a:solidFill>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sp>
        <p:nvSpPr>
          <p:cNvPr id="3" name="مستطيل 2"/>
          <p:cNvSpPr/>
          <p:nvPr/>
        </p:nvSpPr>
        <p:spPr>
          <a:xfrm>
            <a:off x="838200" y="686629"/>
            <a:ext cx="9646920" cy="4524315"/>
          </a:xfrm>
          <a:prstGeom prst="rect">
            <a:avLst/>
          </a:prstGeom>
        </p:spPr>
        <p:txBody>
          <a:bodyPr wrap="square">
            <a:spAutoFit/>
          </a:bodyPr>
          <a:lstStyle/>
          <a:p>
            <a:pPr algn="ctr"/>
            <a:r>
              <a:rPr lang="en-US" sz="3200" b="1" u="sng" dirty="0">
                <a:latin typeface="Cambria" pitchFamily="18" charset="0"/>
              </a:rPr>
              <a:t>Functions of the large </a:t>
            </a:r>
            <a:r>
              <a:rPr lang="en-US" sz="3200" b="1" u="sng" dirty="0" smtClean="0">
                <a:latin typeface="Cambria" pitchFamily="18" charset="0"/>
              </a:rPr>
              <a:t>intestine</a:t>
            </a:r>
          </a:p>
          <a:p>
            <a:pPr algn="ctr"/>
            <a:endParaRPr lang="en-US" sz="3200" b="1" u="sng" dirty="0" smtClean="0">
              <a:latin typeface="Cambria" pitchFamily="18" charset="0"/>
            </a:endParaRPr>
          </a:p>
          <a:p>
            <a:pPr marL="514350" indent="-514350">
              <a:buFont typeface="+mj-lt"/>
              <a:buAutoNum type="arabicPeriod"/>
            </a:pPr>
            <a:r>
              <a:rPr lang="en-US" sz="2800" dirty="0" smtClean="0">
                <a:latin typeface="Cambria" pitchFamily="18" charset="0"/>
              </a:rPr>
              <a:t>Absorption </a:t>
            </a:r>
            <a:r>
              <a:rPr lang="en-US" sz="2800" dirty="0">
                <a:latin typeface="Cambria" pitchFamily="18" charset="0"/>
              </a:rPr>
              <a:t>of </a:t>
            </a:r>
            <a:r>
              <a:rPr lang="en-US" sz="2800" dirty="0" smtClean="0">
                <a:latin typeface="Cambria" pitchFamily="18" charset="0"/>
              </a:rPr>
              <a:t>water</a:t>
            </a:r>
          </a:p>
          <a:p>
            <a:pPr marL="514350" indent="-514350">
              <a:buFont typeface="+mj-lt"/>
              <a:buAutoNum type="arabicPeriod"/>
            </a:pPr>
            <a:r>
              <a:rPr lang="en-US" sz="2800" dirty="0" smtClean="0">
                <a:latin typeface="Cambria" pitchFamily="18" charset="0"/>
              </a:rPr>
              <a:t> Formation </a:t>
            </a:r>
            <a:r>
              <a:rPr lang="en-US" sz="2800" dirty="0">
                <a:latin typeface="Cambria" pitchFamily="18" charset="0"/>
              </a:rPr>
              <a:t>of </a:t>
            </a:r>
            <a:r>
              <a:rPr lang="en-US" sz="2800" dirty="0" smtClean="0">
                <a:latin typeface="Cambria" pitchFamily="18" charset="0"/>
              </a:rPr>
              <a:t>feces</a:t>
            </a:r>
          </a:p>
          <a:p>
            <a:pPr marL="514350" indent="-514350">
              <a:buFont typeface="+mj-lt"/>
              <a:buAutoNum type="arabicPeriod"/>
            </a:pPr>
            <a:r>
              <a:rPr lang="en-US" sz="2800" dirty="0" smtClean="0">
                <a:latin typeface="Cambria" pitchFamily="18" charset="0"/>
              </a:rPr>
              <a:t> Expulsion </a:t>
            </a:r>
            <a:r>
              <a:rPr lang="en-US" sz="2800" dirty="0">
                <a:latin typeface="Cambria" pitchFamily="18" charset="0"/>
              </a:rPr>
              <a:t>of feces from the body</a:t>
            </a:r>
            <a:r>
              <a:rPr lang="en-US" sz="2800" dirty="0" smtClean="0">
                <a:latin typeface="Cambria" pitchFamily="18" charset="0"/>
              </a:rPr>
              <a:t>.</a:t>
            </a:r>
            <a:endParaRPr lang="en-US" sz="2800" dirty="0">
              <a:latin typeface="Cambria" pitchFamily="18" charset="0"/>
            </a:endParaRPr>
          </a:p>
          <a:p>
            <a:pPr marL="514350" indent="-514350">
              <a:buFont typeface="+mj-lt"/>
              <a:buAutoNum type="arabicPeriod"/>
            </a:pPr>
            <a:r>
              <a:rPr lang="en-US" sz="2800" dirty="0" smtClean="0">
                <a:latin typeface="Cambria" pitchFamily="18" charset="0"/>
              </a:rPr>
              <a:t> Bacteria </a:t>
            </a:r>
            <a:r>
              <a:rPr lang="en-US" sz="2800" dirty="0">
                <a:latin typeface="Cambria" pitchFamily="18" charset="0"/>
              </a:rPr>
              <a:t>that reside in the large intestine act on food residue while it makes its way through the large intestine. </a:t>
            </a:r>
            <a:endParaRPr lang="en-US" sz="2800" dirty="0" smtClean="0">
              <a:latin typeface="Cambria" pitchFamily="18" charset="0"/>
            </a:endParaRPr>
          </a:p>
          <a:p>
            <a:pPr marL="514350" indent="-514350">
              <a:buFont typeface="+mj-lt"/>
              <a:buAutoNum type="arabicPeriod"/>
            </a:pPr>
            <a:r>
              <a:rPr lang="en-US" sz="2800" dirty="0" smtClean="0">
                <a:latin typeface="Cambria" pitchFamily="18" charset="0"/>
              </a:rPr>
              <a:t> Bacterial </a:t>
            </a:r>
            <a:r>
              <a:rPr lang="en-US" sz="2800" dirty="0">
                <a:latin typeface="Cambria" pitchFamily="18" charset="0"/>
              </a:rPr>
              <a:t>action produces vitamin K and some of the B-complex vitamins</a:t>
            </a:r>
            <a:r>
              <a:rPr lang="en-US" sz="2800" dirty="0" smtClean="0">
                <a:latin typeface="Cambria" pitchFamily="18" charset="0"/>
              </a:rPr>
              <a:t>.</a:t>
            </a:r>
          </a:p>
          <a:p>
            <a:r>
              <a:rPr lang="en-US" sz="2800" dirty="0" smtClean="0">
                <a:latin typeface="Cambria" pitchFamily="18" charset="0"/>
              </a:rPr>
              <a:t> </a:t>
            </a:r>
            <a:endParaRPr lang="ar-IQ" sz="2800" dirty="0">
              <a:latin typeface="Cambria" pitchFamily="18" charset="0"/>
            </a:endParaRPr>
          </a:p>
        </p:txBody>
      </p:sp>
    </p:spTree>
    <p:extLst>
      <p:ext uri="{BB962C8B-B14F-4D97-AF65-F5344CB8AC3E}">
        <p14:creationId xmlns:p14="http://schemas.microsoft.com/office/powerpoint/2010/main" val="12419417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2" name="Rectangle 1">
            <a:extLst>
              <a:ext uri="{FF2B5EF4-FFF2-40B4-BE49-F238E27FC236}">
                <a16:creationId xmlns=""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solidFill>
                  <a:prstClr val="black"/>
                </a:solidFill>
                <a:latin typeface="Times New Roman" panose="02020603050405020304" pitchFamily="18" charset="0"/>
                <a:ea typeface="Times New Roman" panose="02020603050405020304" pitchFamily="18" charset="0"/>
              </a:rPr>
              <a:t> </a:t>
            </a:r>
            <a:endParaRPr lang="en-US" sz="3600" dirty="0">
              <a:solidFill>
                <a:prstClr val="black"/>
              </a:solidFill>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sp>
        <p:nvSpPr>
          <p:cNvPr id="3" name="مستطيل 2"/>
          <p:cNvSpPr/>
          <p:nvPr/>
        </p:nvSpPr>
        <p:spPr>
          <a:xfrm>
            <a:off x="304799" y="697791"/>
            <a:ext cx="10957561" cy="4955203"/>
          </a:xfrm>
          <a:prstGeom prst="rect">
            <a:avLst/>
          </a:prstGeom>
        </p:spPr>
        <p:txBody>
          <a:bodyPr wrap="square">
            <a:spAutoFit/>
          </a:bodyPr>
          <a:lstStyle/>
          <a:p>
            <a:pPr algn="ctr"/>
            <a:r>
              <a:rPr lang="en-US" sz="3200" b="1" u="sng" dirty="0" smtClean="0">
                <a:latin typeface="Cambria" pitchFamily="18" charset="0"/>
              </a:rPr>
              <a:t>Defecation</a:t>
            </a:r>
          </a:p>
          <a:p>
            <a:pPr algn="ctr"/>
            <a:endParaRPr lang="en-US" sz="3200" b="1" u="sng" dirty="0" smtClean="0">
              <a:latin typeface="Cambria" pitchFamily="18" charset="0"/>
            </a:endParaRPr>
          </a:p>
          <a:p>
            <a:r>
              <a:rPr lang="en-US" sz="2800" dirty="0" smtClean="0">
                <a:latin typeface="Cambria" pitchFamily="18" charset="0"/>
              </a:rPr>
              <a:t> </a:t>
            </a:r>
            <a:r>
              <a:rPr lang="en-US" sz="2800" dirty="0">
                <a:latin typeface="Cambria" pitchFamily="18" charset="0"/>
              </a:rPr>
              <a:t>Defecation refers to the emptying of the large intestine. Two centers govern the reflex to defecate, one in the medulla and a subsidiary one in the spinal cord. When parasympathetic stimulation occurs, the internal anal sphincter relaxes and the colon contracts, allowing the fecal mass to enter the rectum. The rectum becomes distended by the fecal mass, the primary stimulus for the defecation reflex. Rectal distention leads to an increase in </a:t>
            </a:r>
            <a:r>
              <a:rPr lang="en-US" sz="2800" dirty="0" smtClean="0">
                <a:latin typeface="Cambria" pitchFamily="18" charset="0"/>
              </a:rPr>
              <a:t>intra-rectal </a:t>
            </a:r>
            <a:r>
              <a:rPr lang="en-US" sz="2800" dirty="0">
                <a:latin typeface="Cambria" pitchFamily="18" charset="0"/>
              </a:rPr>
              <a:t>pressure, causing the muscles to stretch and thereby stimulating the defecation reflex and subsequently the urge to eliminate. </a:t>
            </a:r>
            <a:endParaRPr lang="ar-IQ" sz="2800" dirty="0">
              <a:latin typeface="Cambria" pitchFamily="18" charset="0"/>
            </a:endParaRPr>
          </a:p>
        </p:txBody>
      </p:sp>
    </p:spTree>
    <p:extLst>
      <p:ext uri="{BB962C8B-B14F-4D97-AF65-F5344CB8AC3E}">
        <p14:creationId xmlns:p14="http://schemas.microsoft.com/office/powerpoint/2010/main" val="12419417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2" name="Rectangle 1">
            <a:extLst>
              <a:ext uri="{FF2B5EF4-FFF2-40B4-BE49-F238E27FC236}">
                <a16:creationId xmlns="" xmlns:a16="http://schemas.microsoft.com/office/drawing/2014/main" id="{470BEDE2-834B-4054-A0CF-92E47AC422C5}"/>
              </a:ext>
            </a:extLst>
          </p:cNvPr>
          <p:cNvSpPr/>
          <p:nvPr/>
        </p:nvSpPr>
        <p:spPr>
          <a:xfrm>
            <a:off x="1072242" y="747580"/>
            <a:ext cx="6053855" cy="823752"/>
          </a:xfrm>
          <a:prstGeom prst="rect">
            <a:avLst/>
          </a:prstGeom>
        </p:spPr>
        <p:txBody>
          <a:bodyPr wrap="square">
            <a:spAutoFit/>
          </a:bodyPr>
          <a:lstStyle/>
          <a:p>
            <a:pPr algn="just">
              <a:lnSpc>
                <a:spcPct val="150000"/>
              </a:lnSpc>
            </a:pPr>
            <a:r>
              <a:rPr lang="en-US" sz="3600" i="1" dirty="0">
                <a:solidFill>
                  <a:prstClr val="black"/>
                </a:solidFill>
                <a:latin typeface="Times New Roman" panose="02020603050405020304" pitchFamily="18" charset="0"/>
                <a:ea typeface="Times New Roman" panose="02020603050405020304" pitchFamily="18" charset="0"/>
              </a:rPr>
              <a:t> </a:t>
            </a:r>
            <a:endParaRPr lang="en-US" sz="3600" dirty="0">
              <a:solidFill>
                <a:prstClr val="black"/>
              </a:solidFill>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sp>
        <p:nvSpPr>
          <p:cNvPr id="3" name="مستطيل 2"/>
          <p:cNvSpPr/>
          <p:nvPr/>
        </p:nvSpPr>
        <p:spPr>
          <a:xfrm>
            <a:off x="1861450" y="697791"/>
            <a:ext cx="7249229" cy="523220"/>
          </a:xfrm>
          <a:prstGeom prst="rect">
            <a:avLst/>
          </a:prstGeom>
        </p:spPr>
        <p:txBody>
          <a:bodyPr wrap="none">
            <a:spAutoFit/>
          </a:bodyPr>
          <a:lstStyle/>
          <a:p>
            <a:pPr algn="ctr"/>
            <a:r>
              <a:rPr lang="en-US" sz="2800" b="1" u="sng" dirty="0">
                <a:latin typeface="Cambria" pitchFamily="18" charset="0"/>
                <a:ea typeface="Cambria Math" pitchFamily="18" charset="0"/>
              </a:rPr>
              <a:t>FACTORS AFFECTING BOWEL ELIMINATION</a:t>
            </a:r>
            <a:endParaRPr lang="ar-IQ" sz="2800" b="1" u="sng" dirty="0">
              <a:latin typeface="Cambria" pitchFamily="18" charset="0"/>
              <a:ea typeface="Cambria Math" pitchFamily="18" charset="0"/>
            </a:endParaRPr>
          </a:p>
        </p:txBody>
      </p:sp>
      <p:sp>
        <p:nvSpPr>
          <p:cNvPr id="5" name="مستطيل 4"/>
          <p:cNvSpPr/>
          <p:nvPr/>
        </p:nvSpPr>
        <p:spPr>
          <a:xfrm>
            <a:off x="441960" y="1526961"/>
            <a:ext cx="10759440" cy="3539430"/>
          </a:xfrm>
          <a:prstGeom prst="rect">
            <a:avLst/>
          </a:prstGeom>
        </p:spPr>
        <p:txBody>
          <a:bodyPr wrap="square">
            <a:spAutoFit/>
          </a:bodyPr>
          <a:lstStyle/>
          <a:p>
            <a:pPr algn="ctr"/>
            <a:r>
              <a:rPr lang="en-US" sz="2800" dirty="0" smtClean="0">
                <a:latin typeface="Cambria" pitchFamily="18" charset="0"/>
              </a:rPr>
              <a:t>1- Developmental Considerations</a:t>
            </a:r>
          </a:p>
          <a:p>
            <a:pPr algn="ctr"/>
            <a:endParaRPr lang="en-US" sz="2800" dirty="0" smtClean="0">
              <a:latin typeface="Cambria" pitchFamily="18" charset="0"/>
            </a:endParaRPr>
          </a:p>
          <a:p>
            <a:r>
              <a:rPr lang="en-US" sz="2800" dirty="0" smtClean="0">
                <a:latin typeface="Cambria" pitchFamily="18" charset="0"/>
              </a:rPr>
              <a:t> </a:t>
            </a:r>
            <a:r>
              <a:rPr lang="en-US" sz="2800" dirty="0">
                <a:latin typeface="Cambria" pitchFamily="18" charset="0"/>
              </a:rPr>
              <a:t>Age affects what a person eats and the body’s ability to digest nutrients and eliminate wastes. The stools of an infant are markedly different from those of an older person. Because patients are often reluctant to discuss their bowel habits and stool characteristics, nurses need to be familiar with bowel concerns pertinent to each developmental group.</a:t>
            </a:r>
            <a:endParaRPr lang="ar-IQ" sz="2800" dirty="0">
              <a:latin typeface="Cambria" pitchFamily="18" charset="0"/>
            </a:endParaRPr>
          </a:p>
        </p:txBody>
      </p:sp>
    </p:spTree>
    <p:extLst>
      <p:ext uri="{BB962C8B-B14F-4D97-AF65-F5344CB8AC3E}">
        <p14:creationId xmlns:p14="http://schemas.microsoft.com/office/powerpoint/2010/main" val="12419417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2" name="Rectangle 1">
            <a:extLst>
              <a:ext uri="{FF2B5EF4-FFF2-40B4-BE49-F238E27FC236}">
                <a16:creationId xmlns=""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solidFill>
                  <a:prstClr val="black"/>
                </a:solidFill>
                <a:latin typeface="Times New Roman" panose="02020603050405020304" pitchFamily="18" charset="0"/>
                <a:ea typeface="Times New Roman" panose="02020603050405020304" pitchFamily="18" charset="0"/>
              </a:rPr>
              <a:t> </a:t>
            </a:r>
            <a:endParaRPr lang="en-US" sz="3600" dirty="0">
              <a:solidFill>
                <a:prstClr val="black"/>
              </a:solidFill>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sp>
        <p:nvSpPr>
          <p:cNvPr id="3" name="مستطيل 2"/>
          <p:cNvSpPr/>
          <p:nvPr/>
        </p:nvSpPr>
        <p:spPr>
          <a:xfrm>
            <a:off x="807720" y="1119103"/>
            <a:ext cx="10835639" cy="3970318"/>
          </a:xfrm>
          <a:prstGeom prst="rect">
            <a:avLst/>
          </a:prstGeom>
        </p:spPr>
        <p:txBody>
          <a:bodyPr wrap="square">
            <a:spAutoFit/>
          </a:bodyPr>
          <a:lstStyle/>
          <a:p>
            <a:pPr algn="ctr"/>
            <a:r>
              <a:rPr lang="en-US" sz="3600" dirty="0" smtClean="0">
                <a:latin typeface="Cambria" pitchFamily="18" charset="0"/>
              </a:rPr>
              <a:t>2- Daily Patterns</a:t>
            </a:r>
          </a:p>
          <a:p>
            <a:pPr algn="ctr"/>
            <a:r>
              <a:rPr lang="en-US" sz="3600" dirty="0" smtClean="0">
                <a:latin typeface="Cambria" pitchFamily="18" charset="0"/>
              </a:rPr>
              <a:t> </a:t>
            </a:r>
          </a:p>
          <a:p>
            <a:r>
              <a:rPr lang="en-US" sz="3600" dirty="0" smtClean="0">
                <a:latin typeface="Cambria" pitchFamily="18" charset="0"/>
              </a:rPr>
              <a:t>Most </a:t>
            </a:r>
            <a:r>
              <a:rPr lang="en-US" sz="3600" dirty="0">
                <a:latin typeface="Cambria" pitchFamily="18" charset="0"/>
              </a:rPr>
              <a:t>people have individual patterns of bowel elimination involving frequency, timing considerations, position, and place. Changes in any of these patterns may upset a person’s routine and lead to constipation.</a:t>
            </a:r>
            <a:endParaRPr lang="ar-IQ" sz="3600" dirty="0">
              <a:latin typeface="Cambria" pitchFamily="18" charset="0"/>
            </a:endParaRPr>
          </a:p>
        </p:txBody>
      </p:sp>
    </p:spTree>
    <p:extLst>
      <p:ext uri="{BB962C8B-B14F-4D97-AF65-F5344CB8AC3E}">
        <p14:creationId xmlns:p14="http://schemas.microsoft.com/office/powerpoint/2010/main" val="12419417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2" name="Rectangle 1">
            <a:extLst>
              <a:ext uri="{FF2B5EF4-FFF2-40B4-BE49-F238E27FC236}">
                <a16:creationId xmlns=""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solidFill>
                  <a:prstClr val="black"/>
                </a:solidFill>
                <a:latin typeface="Times New Roman" panose="02020603050405020304" pitchFamily="18" charset="0"/>
                <a:ea typeface="Times New Roman" panose="02020603050405020304" pitchFamily="18" charset="0"/>
              </a:rPr>
              <a:t> </a:t>
            </a:r>
            <a:endParaRPr lang="en-US" sz="3600" dirty="0">
              <a:solidFill>
                <a:prstClr val="black"/>
              </a:solidFill>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sp>
        <p:nvSpPr>
          <p:cNvPr id="3" name="مستطيل 2"/>
          <p:cNvSpPr/>
          <p:nvPr/>
        </p:nvSpPr>
        <p:spPr>
          <a:xfrm>
            <a:off x="548640" y="1109667"/>
            <a:ext cx="11033760" cy="4524315"/>
          </a:xfrm>
          <a:prstGeom prst="rect">
            <a:avLst/>
          </a:prstGeom>
        </p:spPr>
        <p:txBody>
          <a:bodyPr wrap="square">
            <a:spAutoFit/>
          </a:bodyPr>
          <a:lstStyle/>
          <a:p>
            <a:pPr algn="ctr"/>
            <a:r>
              <a:rPr lang="en-US" sz="3200" dirty="0" smtClean="0">
                <a:latin typeface="Cambria" pitchFamily="18" charset="0"/>
              </a:rPr>
              <a:t>3- Food </a:t>
            </a:r>
            <a:r>
              <a:rPr lang="en-US" sz="3200" dirty="0">
                <a:latin typeface="Cambria" pitchFamily="18" charset="0"/>
              </a:rPr>
              <a:t>and </a:t>
            </a:r>
            <a:r>
              <a:rPr lang="en-US" sz="3200" dirty="0" smtClean="0">
                <a:latin typeface="Cambria" pitchFamily="18" charset="0"/>
              </a:rPr>
              <a:t>Fluid</a:t>
            </a:r>
          </a:p>
          <a:p>
            <a:pPr algn="ctr"/>
            <a:endParaRPr lang="en-US" sz="3200" dirty="0" smtClean="0">
              <a:latin typeface="Cambria" pitchFamily="18" charset="0"/>
            </a:endParaRPr>
          </a:p>
          <a:p>
            <a:r>
              <a:rPr lang="en-US" sz="3200" dirty="0" smtClean="0">
                <a:latin typeface="Cambria" pitchFamily="18" charset="0"/>
              </a:rPr>
              <a:t> </a:t>
            </a:r>
            <a:r>
              <a:rPr lang="en-US" sz="3200" dirty="0">
                <a:latin typeface="Cambria" pitchFamily="18" charset="0"/>
              </a:rPr>
              <a:t>Both the type and the amount of foods eaten and the amount of fluids ingested affect elimination. A high-fiber diet and a daily fluid intake of 2,000 to 3,000 mL facilitate bowel  </a:t>
            </a:r>
          </a:p>
          <a:p>
            <a:r>
              <a:rPr lang="en-US" sz="3200" dirty="0" smtClean="0">
                <a:latin typeface="Cambria" pitchFamily="18" charset="0"/>
              </a:rPr>
              <a:t>elimination</a:t>
            </a:r>
            <a:r>
              <a:rPr lang="en-US" sz="3200" dirty="0">
                <a:latin typeface="Cambria" pitchFamily="18" charset="0"/>
              </a:rPr>
              <a:t>. High-fiber foods, such as whole grains and bran, dried peas and beans, and fresh fruits and vegetables, increase the bulk in fecal material. Bulkier feces increase pressure on the intestinal wall, which serves as a stimulus for peristalsis.</a:t>
            </a:r>
            <a:endParaRPr lang="ar-IQ" sz="3200" dirty="0">
              <a:latin typeface="Cambria" pitchFamily="18" charset="0"/>
            </a:endParaRPr>
          </a:p>
        </p:txBody>
      </p:sp>
    </p:spTree>
    <p:extLst>
      <p:ext uri="{BB962C8B-B14F-4D97-AF65-F5344CB8AC3E}">
        <p14:creationId xmlns:p14="http://schemas.microsoft.com/office/powerpoint/2010/main" val="12419417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2" name="Rectangle 1">
            <a:extLst>
              <a:ext uri="{FF2B5EF4-FFF2-40B4-BE49-F238E27FC236}">
                <a16:creationId xmlns=""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solidFill>
                  <a:prstClr val="black"/>
                </a:solidFill>
                <a:latin typeface="Times New Roman" panose="02020603050405020304" pitchFamily="18" charset="0"/>
                <a:ea typeface="Times New Roman" panose="02020603050405020304" pitchFamily="18" charset="0"/>
              </a:rPr>
              <a:t> </a:t>
            </a:r>
            <a:endParaRPr lang="en-US" sz="3600" dirty="0">
              <a:solidFill>
                <a:prstClr val="black"/>
              </a:solidFill>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sp>
        <p:nvSpPr>
          <p:cNvPr id="3" name="مستطيل 2"/>
          <p:cNvSpPr/>
          <p:nvPr/>
        </p:nvSpPr>
        <p:spPr>
          <a:xfrm>
            <a:off x="594360" y="1709529"/>
            <a:ext cx="11003280" cy="4031873"/>
          </a:xfrm>
          <a:prstGeom prst="rect">
            <a:avLst/>
          </a:prstGeom>
        </p:spPr>
        <p:txBody>
          <a:bodyPr wrap="square">
            <a:spAutoFit/>
          </a:bodyPr>
          <a:lstStyle/>
          <a:p>
            <a:pPr algn="ctr"/>
            <a:r>
              <a:rPr lang="en-US" sz="3200" dirty="0" smtClean="0">
                <a:latin typeface="Cambria" pitchFamily="18" charset="0"/>
              </a:rPr>
              <a:t>4- Activity </a:t>
            </a:r>
            <a:r>
              <a:rPr lang="en-US" sz="3200" dirty="0">
                <a:latin typeface="Cambria" pitchFamily="18" charset="0"/>
              </a:rPr>
              <a:t>and Muscle </a:t>
            </a:r>
            <a:r>
              <a:rPr lang="en-US" sz="3200" dirty="0" smtClean="0">
                <a:latin typeface="Cambria" pitchFamily="18" charset="0"/>
              </a:rPr>
              <a:t>Tone</a:t>
            </a:r>
          </a:p>
          <a:p>
            <a:pPr algn="ctr"/>
            <a:endParaRPr lang="en-US" sz="3200" dirty="0" smtClean="0">
              <a:latin typeface="Cambria" pitchFamily="18" charset="0"/>
            </a:endParaRPr>
          </a:p>
          <a:p>
            <a:r>
              <a:rPr lang="en-US" sz="3200" dirty="0" smtClean="0">
                <a:latin typeface="Cambria" pitchFamily="18" charset="0"/>
              </a:rPr>
              <a:t> </a:t>
            </a:r>
            <a:r>
              <a:rPr lang="en-US" sz="3200" dirty="0">
                <a:latin typeface="Cambria" pitchFamily="18" charset="0"/>
              </a:rPr>
              <a:t>Regular exercise improves gastrointestinal motility and muscle tone, whereas inactivity decreases both. </a:t>
            </a:r>
            <a:r>
              <a:rPr lang="en-US" sz="3200" dirty="0" err="1">
                <a:latin typeface="Cambria" pitchFamily="18" charset="0"/>
              </a:rPr>
              <a:t>Adequatetone</a:t>
            </a:r>
            <a:r>
              <a:rPr lang="en-US" sz="3200" dirty="0">
                <a:latin typeface="Cambria" pitchFamily="18" charset="0"/>
              </a:rPr>
              <a:t> in the abdominal muscles, the diaphragm, and the </a:t>
            </a:r>
            <a:r>
              <a:rPr lang="en-US" sz="3200" dirty="0" err="1">
                <a:latin typeface="Cambria" pitchFamily="18" charset="0"/>
              </a:rPr>
              <a:t>perineal</a:t>
            </a:r>
            <a:r>
              <a:rPr lang="en-US" sz="3200" dirty="0">
                <a:latin typeface="Cambria" pitchFamily="18" charset="0"/>
              </a:rPr>
              <a:t> muscles is essential for ease of defecation. Patients on prolonged </a:t>
            </a:r>
            <a:r>
              <a:rPr lang="en-US" sz="3200" dirty="0" smtClean="0">
                <a:latin typeface="Cambria" pitchFamily="18" charset="0"/>
              </a:rPr>
              <a:t>bed rest </a:t>
            </a:r>
            <a:r>
              <a:rPr lang="en-US" sz="3200" dirty="0">
                <a:latin typeface="Cambria" pitchFamily="18" charset="0"/>
              </a:rPr>
              <a:t>or those with decreased mobility are prime candidates for constipation.  </a:t>
            </a:r>
            <a:endParaRPr lang="ar-IQ" sz="3200" dirty="0">
              <a:latin typeface="Cambria" pitchFamily="18" charset="0"/>
            </a:endParaRPr>
          </a:p>
        </p:txBody>
      </p:sp>
    </p:spTree>
    <p:extLst>
      <p:ext uri="{BB962C8B-B14F-4D97-AF65-F5344CB8AC3E}">
        <p14:creationId xmlns:p14="http://schemas.microsoft.com/office/powerpoint/2010/main" val="12419417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2" name="Rectangle 1">
            <a:extLst>
              <a:ext uri="{FF2B5EF4-FFF2-40B4-BE49-F238E27FC236}">
                <a16:creationId xmlns="" xmlns:a16="http://schemas.microsoft.com/office/drawing/2014/main" id="{470BEDE2-834B-4054-A0CF-92E47AC422C5}"/>
              </a:ext>
            </a:extLst>
          </p:cNvPr>
          <p:cNvSpPr/>
          <p:nvPr/>
        </p:nvSpPr>
        <p:spPr>
          <a:xfrm>
            <a:off x="449598" y="149151"/>
            <a:ext cx="10586357" cy="6001643"/>
          </a:xfrm>
          <a:prstGeom prst="rect">
            <a:avLst/>
          </a:prstGeom>
        </p:spPr>
        <p:txBody>
          <a:bodyPr wrap="square">
            <a:spAutoFit/>
          </a:bodyPr>
          <a:lstStyle/>
          <a:p>
            <a:pPr algn="ctr">
              <a:lnSpc>
                <a:spcPct val="150000"/>
              </a:lnSpc>
            </a:pPr>
            <a:r>
              <a:rPr lang="en-US" sz="3200" dirty="0" smtClean="0">
                <a:solidFill>
                  <a:prstClr val="black"/>
                </a:solidFill>
                <a:latin typeface="Cambria" pitchFamily="18" charset="0"/>
                <a:ea typeface="Times New Roman" panose="02020603050405020304" pitchFamily="18" charset="0"/>
              </a:rPr>
              <a:t>5- Lifestyle</a:t>
            </a:r>
          </a:p>
          <a:p>
            <a:pPr algn="just">
              <a:lnSpc>
                <a:spcPct val="150000"/>
              </a:lnSpc>
            </a:pPr>
            <a:r>
              <a:rPr lang="en-US" sz="3200" dirty="0" smtClean="0">
                <a:solidFill>
                  <a:prstClr val="black"/>
                </a:solidFill>
                <a:latin typeface="Cambria" pitchFamily="18" charset="0"/>
                <a:ea typeface="Times New Roman" panose="02020603050405020304" pitchFamily="18" charset="0"/>
              </a:rPr>
              <a:t> </a:t>
            </a:r>
            <a:r>
              <a:rPr lang="en-US" sz="3200" dirty="0">
                <a:solidFill>
                  <a:prstClr val="black"/>
                </a:solidFill>
                <a:latin typeface="Cambria" pitchFamily="18" charset="0"/>
                <a:ea typeface="Times New Roman" panose="02020603050405020304" pitchFamily="18" charset="0"/>
              </a:rPr>
              <a:t>Many individual, family, and sociocultural variables influence a person’s usual elimination habits. The </a:t>
            </a:r>
            <a:r>
              <a:rPr lang="en-US" sz="3200" dirty="0" smtClean="0">
                <a:solidFill>
                  <a:prstClr val="black"/>
                </a:solidFill>
                <a:latin typeface="Cambria" pitchFamily="18" charset="0"/>
                <a:ea typeface="Times New Roman" panose="02020603050405020304" pitchFamily="18" charset="0"/>
              </a:rPr>
              <a:t>long term </a:t>
            </a:r>
            <a:r>
              <a:rPr lang="en-US" sz="3200" dirty="0">
                <a:solidFill>
                  <a:prstClr val="black"/>
                </a:solidFill>
                <a:latin typeface="Cambria" pitchFamily="18" charset="0"/>
                <a:ea typeface="Times New Roman" panose="02020603050405020304" pitchFamily="18" charset="0"/>
              </a:rPr>
              <a:t>effects of bowel training may result in a person’s </a:t>
            </a:r>
            <a:r>
              <a:rPr lang="en-US" sz="3200" dirty="0" smtClean="0">
                <a:solidFill>
                  <a:prstClr val="black"/>
                </a:solidFill>
                <a:latin typeface="Cambria" pitchFamily="18" charset="0"/>
                <a:ea typeface="Times New Roman" panose="02020603050405020304" pitchFamily="18" charset="0"/>
              </a:rPr>
              <a:t>:</a:t>
            </a:r>
            <a:endParaRPr lang="en-US" sz="3200" dirty="0">
              <a:solidFill>
                <a:prstClr val="black"/>
              </a:solidFill>
              <a:latin typeface="Cambria" pitchFamily="18" charset="0"/>
              <a:ea typeface="Times New Roman" panose="02020603050405020304" pitchFamily="18" charset="0"/>
            </a:endParaRPr>
          </a:p>
          <a:p>
            <a:pPr algn="just">
              <a:lnSpc>
                <a:spcPct val="150000"/>
              </a:lnSpc>
            </a:pPr>
            <a:r>
              <a:rPr lang="en-US" sz="3200" dirty="0">
                <a:solidFill>
                  <a:prstClr val="black"/>
                </a:solidFill>
                <a:latin typeface="Cambria" pitchFamily="18" charset="0"/>
                <a:ea typeface="Times New Roman" panose="02020603050405020304" pitchFamily="18" charset="0"/>
              </a:rPr>
              <a:t> (1) </a:t>
            </a:r>
            <a:r>
              <a:rPr lang="en-US" sz="3200" dirty="0" smtClean="0">
                <a:solidFill>
                  <a:prstClr val="black"/>
                </a:solidFill>
                <a:latin typeface="Cambria" pitchFamily="18" charset="0"/>
                <a:ea typeface="Times New Roman" panose="02020603050405020304" pitchFamily="18" charset="0"/>
              </a:rPr>
              <a:t>Acceptance </a:t>
            </a:r>
            <a:r>
              <a:rPr lang="en-US" sz="3200" dirty="0">
                <a:solidFill>
                  <a:prstClr val="black"/>
                </a:solidFill>
                <a:latin typeface="Cambria" pitchFamily="18" charset="0"/>
                <a:ea typeface="Times New Roman" panose="02020603050405020304" pitchFamily="18" charset="0"/>
              </a:rPr>
              <a:t>of bowel elimination as a normal life </a:t>
            </a:r>
            <a:r>
              <a:rPr lang="en-US" sz="3200" dirty="0" smtClean="0">
                <a:solidFill>
                  <a:prstClr val="black"/>
                </a:solidFill>
                <a:latin typeface="Cambria" pitchFamily="18" charset="0"/>
                <a:ea typeface="Times New Roman" panose="02020603050405020304" pitchFamily="18" charset="0"/>
              </a:rPr>
              <a:t>process</a:t>
            </a:r>
            <a:endParaRPr lang="en-US" sz="3200" dirty="0">
              <a:solidFill>
                <a:prstClr val="black"/>
              </a:solidFill>
              <a:latin typeface="Cambria" pitchFamily="18" charset="0"/>
              <a:ea typeface="Times New Roman" panose="02020603050405020304" pitchFamily="18" charset="0"/>
            </a:endParaRPr>
          </a:p>
          <a:p>
            <a:pPr algn="just">
              <a:lnSpc>
                <a:spcPct val="150000"/>
              </a:lnSpc>
            </a:pPr>
            <a:r>
              <a:rPr lang="en-US" sz="3200" dirty="0" smtClean="0">
                <a:solidFill>
                  <a:prstClr val="black"/>
                </a:solidFill>
                <a:latin typeface="Cambria" pitchFamily="18" charset="0"/>
                <a:ea typeface="Times New Roman" panose="02020603050405020304" pitchFamily="18" charset="0"/>
              </a:rPr>
              <a:t>(2</a:t>
            </a:r>
            <a:r>
              <a:rPr lang="en-US" sz="3200" dirty="0">
                <a:solidFill>
                  <a:prstClr val="black"/>
                </a:solidFill>
                <a:latin typeface="Cambria" pitchFamily="18" charset="0"/>
                <a:ea typeface="Times New Roman" panose="02020603050405020304" pitchFamily="18" charset="0"/>
              </a:rPr>
              <a:t>) </a:t>
            </a:r>
            <a:r>
              <a:rPr lang="en-US" sz="3200" dirty="0" smtClean="0">
                <a:solidFill>
                  <a:prstClr val="black"/>
                </a:solidFill>
                <a:latin typeface="Cambria" pitchFamily="18" charset="0"/>
                <a:ea typeface="Times New Roman" panose="02020603050405020304" pitchFamily="18" charset="0"/>
              </a:rPr>
              <a:t>Preoccupation </a:t>
            </a:r>
            <a:r>
              <a:rPr lang="en-US" sz="3200" dirty="0">
                <a:solidFill>
                  <a:prstClr val="black"/>
                </a:solidFill>
                <a:latin typeface="Cambria" pitchFamily="18" charset="0"/>
                <a:ea typeface="Times New Roman" panose="02020603050405020304" pitchFamily="18" charset="0"/>
              </a:rPr>
              <a:t>with bowel </a:t>
            </a:r>
            <a:r>
              <a:rPr lang="en-US" sz="3200" dirty="0" smtClean="0">
                <a:solidFill>
                  <a:prstClr val="black"/>
                </a:solidFill>
                <a:latin typeface="Cambria" pitchFamily="18" charset="0"/>
                <a:ea typeface="Times New Roman" panose="02020603050405020304" pitchFamily="18" charset="0"/>
              </a:rPr>
              <a:t>elimination</a:t>
            </a:r>
            <a:r>
              <a:rPr lang="en-US" sz="3200" dirty="0" smtClean="0">
                <a:solidFill>
                  <a:prstClr val="black"/>
                </a:solidFill>
                <a:latin typeface="Cambria" pitchFamily="18" charset="0"/>
                <a:ea typeface="Times New Roman" panose="02020603050405020304" pitchFamily="18" charset="0"/>
              </a:rPr>
              <a:t>.</a:t>
            </a:r>
          </a:p>
          <a:p>
            <a:pPr algn="just">
              <a:lnSpc>
                <a:spcPct val="150000"/>
              </a:lnSpc>
            </a:pPr>
            <a:r>
              <a:rPr lang="en-US" sz="3200" dirty="0" smtClean="0">
                <a:solidFill>
                  <a:prstClr val="black"/>
                </a:solidFill>
                <a:latin typeface="Cambria" pitchFamily="18" charset="0"/>
                <a:ea typeface="Times New Roman" panose="02020603050405020304" pitchFamily="18" charset="0"/>
              </a:rPr>
              <a:t> </a:t>
            </a:r>
            <a:r>
              <a:rPr lang="en-US" sz="3200" dirty="0">
                <a:solidFill>
                  <a:prstClr val="black"/>
                </a:solidFill>
                <a:latin typeface="Cambria" pitchFamily="18" charset="0"/>
                <a:ea typeface="Times New Roman" panose="02020603050405020304" pitchFamily="18" charset="0"/>
              </a:rPr>
              <a:t>(3) </a:t>
            </a:r>
            <a:r>
              <a:rPr lang="en-US" sz="3200" dirty="0" smtClean="0">
                <a:solidFill>
                  <a:prstClr val="black"/>
                </a:solidFill>
                <a:latin typeface="Cambria" pitchFamily="18" charset="0"/>
                <a:ea typeface="Times New Roman" panose="02020603050405020304" pitchFamily="18" charset="0"/>
              </a:rPr>
              <a:t>Feeling </a:t>
            </a:r>
            <a:r>
              <a:rPr lang="en-US" sz="3200" dirty="0">
                <a:solidFill>
                  <a:prstClr val="black"/>
                </a:solidFill>
                <a:latin typeface="Cambria" pitchFamily="18" charset="0"/>
                <a:ea typeface="Times New Roman" panose="02020603050405020304" pitchFamily="18" charset="0"/>
              </a:rPr>
              <a:t>that bowel elimination is a “dirty” process. </a:t>
            </a:r>
          </a:p>
        </p:txBody>
      </p:sp>
      <p:sp>
        <p:nvSpPr>
          <p:cNvPr id="4" name="Rectangle 3">
            <a:extLst>
              <a:ext uri="{FF2B5EF4-FFF2-40B4-BE49-F238E27FC236}">
                <a16:creationId xmlns=""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spTree>
    <p:extLst>
      <p:ext uri="{BB962C8B-B14F-4D97-AF65-F5344CB8AC3E}">
        <p14:creationId xmlns:p14="http://schemas.microsoft.com/office/powerpoint/2010/main" val="12419417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2" name="Rectangle 1">
            <a:extLst>
              <a:ext uri="{FF2B5EF4-FFF2-40B4-BE49-F238E27FC236}">
                <a16:creationId xmlns=""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solidFill>
                  <a:prstClr val="black"/>
                </a:solidFill>
                <a:latin typeface="Times New Roman" panose="02020603050405020304" pitchFamily="18" charset="0"/>
                <a:ea typeface="Times New Roman" panose="02020603050405020304" pitchFamily="18" charset="0"/>
              </a:rPr>
              <a:t> </a:t>
            </a:r>
            <a:endParaRPr lang="en-US" sz="3600" dirty="0">
              <a:solidFill>
                <a:prstClr val="black"/>
              </a:solidFill>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sp>
        <p:nvSpPr>
          <p:cNvPr id="3" name="مستطيل 2"/>
          <p:cNvSpPr/>
          <p:nvPr/>
        </p:nvSpPr>
        <p:spPr>
          <a:xfrm>
            <a:off x="929640" y="1149583"/>
            <a:ext cx="10713720" cy="3046988"/>
          </a:xfrm>
          <a:prstGeom prst="rect">
            <a:avLst/>
          </a:prstGeom>
        </p:spPr>
        <p:txBody>
          <a:bodyPr wrap="square">
            <a:spAutoFit/>
          </a:bodyPr>
          <a:lstStyle/>
          <a:p>
            <a:pPr algn="ctr"/>
            <a:r>
              <a:rPr lang="en-US" sz="3200" dirty="0" smtClean="0">
                <a:latin typeface="Cambria" pitchFamily="18" charset="0"/>
              </a:rPr>
              <a:t>6- Psychological Variables</a:t>
            </a:r>
          </a:p>
          <a:p>
            <a:pPr algn="ctr"/>
            <a:endParaRPr lang="en-US" sz="3200" dirty="0" smtClean="0">
              <a:latin typeface="Cambria" pitchFamily="18" charset="0"/>
            </a:endParaRPr>
          </a:p>
          <a:p>
            <a:r>
              <a:rPr lang="en-US" sz="3200" dirty="0" smtClean="0">
                <a:latin typeface="Cambria" pitchFamily="18" charset="0"/>
              </a:rPr>
              <a:t> </a:t>
            </a:r>
            <a:r>
              <a:rPr lang="en-US" sz="3200" dirty="0">
                <a:latin typeface="Cambria" pitchFamily="18" charset="0"/>
              </a:rPr>
              <a:t>Psychological stress affects the body in many ways. In some people, anxiety seems to have a direct effect on gastrointestinal motility, and diarrhea accompanies periods of high anxiety. </a:t>
            </a:r>
            <a:endParaRPr lang="ar-IQ" sz="3200" dirty="0">
              <a:latin typeface="Cambria" pitchFamily="18" charset="0"/>
            </a:endParaRPr>
          </a:p>
        </p:txBody>
      </p:sp>
    </p:spTree>
    <p:extLst>
      <p:ext uri="{BB962C8B-B14F-4D97-AF65-F5344CB8AC3E}">
        <p14:creationId xmlns:p14="http://schemas.microsoft.com/office/powerpoint/2010/main" val="12419417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2" name="Rectangle 1">
            <a:extLst>
              <a:ext uri="{FF2B5EF4-FFF2-40B4-BE49-F238E27FC236}">
                <a16:creationId xmlns=""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solidFill>
                  <a:prstClr val="black"/>
                </a:solidFill>
                <a:latin typeface="Times New Roman" panose="02020603050405020304" pitchFamily="18" charset="0"/>
                <a:ea typeface="Times New Roman" panose="02020603050405020304" pitchFamily="18" charset="0"/>
              </a:rPr>
              <a:t> </a:t>
            </a:r>
            <a:endParaRPr lang="en-US" sz="3600" dirty="0">
              <a:solidFill>
                <a:prstClr val="black"/>
              </a:solidFill>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sp>
        <p:nvSpPr>
          <p:cNvPr id="3" name="مستطيل 2"/>
          <p:cNvSpPr/>
          <p:nvPr/>
        </p:nvSpPr>
        <p:spPr>
          <a:xfrm>
            <a:off x="609600" y="672729"/>
            <a:ext cx="10820400" cy="3539430"/>
          </a:xfrm>
          <a:prstGeom prst="rect">
            <a:avLst/>
          </a:prstGeom>
        </p:spPr>
        <p:txBody>
          <a:bodyPr wrap="square">
            <a:spAutoFit/>
          </a:bodyPr>
          <a:lstStyle/>
          <a:p>
            <a:pPr algn="ctr"/>
            <a:r>
              <a:rPr lang="en-US" sz="2800" dirty="0" smtClean="0">
                <a:latin typeface="Cambria" pitchFamily="18" charset="0"/>
              </a:rPr>
              <a:t>7- Pathologic Conditions</a:t>
            </a:r>
          </a:p>
          <a:p>
            <a:pPr algn="ctr"/>
            <a:r>
              <a:rPr lang="en-US" sz="2800" dirty="0" smtClean="0">
                <a:latin typeface="Cambria" pitchFamily="18" charset="0"/>
              </a:rPr>
              <a:t> </a:t>
            </a:r>
          </a:p>
          <a:p>
            <a:r>
              <a:rPr lang="en-US" sz="2800" dirty="0" smtClean="0">
                <a:latin typeface="Cambria" pitchFamily="18" charset="0"/>
              </a:rPr>
              <a:t>Numerous </a:t>
            </a:r>
            <a:r>
              <a:rPr lang="en-US" sz="2800" dirty="0">
                <a:latin typeface="Cambria" pitchFamily="18" charset="0"/>
              </a:rPr>
              <a:t>pathologic processes may change a person’s usual bowel elimination habits. Changes in stool characteristics or frequency may be one of the first clinical manifestations of a disease; their evaluation may lead to the diagnosis of the disease. For example, when a patient reports stool has become narrower or ribbon-like, a tumor may be obstructing normal stool passage through the colon. </a:t>
            </a:r>
            <a:endParaRPr lang="ar-IQ" sz="2800" dirty="0">
              <a:latin typeface="Cambria" pitchFamily="18" charset="0"/>
            </a:endParaRPr>
          </a:p>
        </p:txBody>
      </p:sp>
    </p:spTree>
    <p:extLst>
      <p:ext uri="{BB962C8B-B14F-4D97-AF65-F5344CB8AC3E}">
        <p14:creationId xmlns:p14="http://schemas.microsoft.com/office/powerpoint/2010/main" val="12419417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2" name="Rectangle 1">
            <a:extLst>
              <a:ext uri="{FF2B5EF4-FFF2-40B4-BE49-F238E27FC236}">
                <a16:creationId xmlns=""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solidFill>
                  <a:prstClr val="black"/>
                </a:solidFill>
                <a:latin typeface="Times New Roman" panose="02020603050405020304" pitchFamily="18" charset="0"/>
                <a:ea typeface="Times New Roman" panose="02020603050405020304" pitchFamily="18" charset="0"/>
              </a:rPr>
              <a:t> </a:t>
            </a:r>
            <a:endParaRPr lang="en-US" sz="3600" dirty="0">
              <a:solidFill>
                <a:prstClr val="black"/>
              </a:solidFill>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sp>
        <p:nvSpPr>
          <p:cNvPr id="3" name="مستطيل 2"/>
          <p:cNvSpPr/>
          <p:nvPr/>
        </p:nvSpPr>
        <p:spPr>
          <a:xfrm>
            <a:off x="1417320" y="1532318"/>
            <a:ext cx="9052560" cy="2554545"/>
          </a:xfrm>
          <a:prstGeom prst="rect">
            <a:avLst/>
          </a:prstGeom>
        </p:spPr>
        <p:txBody>
          <a:bodyPr wrap="square">
            <a:spAutoFit/>
          </a:bodyPr>
          <a:lstStyle/>
          <a:p>
            <a:pPr algn="ctr"/>
            <a:r>
              <a:rPr lang="en-US" sz="3200" dirty="0" smtClean="0">
                <a:latin typeface="Cambria" pitchFamily="18" charset="0"/>
              </a:rPr>
              <a:t>8- Medications</a:t>
            </a:r>
          </a:p>
          <a:p>
            <a:r>
              <a:rPr lang="en-US" sz="3200" dirty="0" smtClean="0">
                <a:latin typeface="Cambria" pitchFamily="18" charset="0"/>
              </a:rPr>
              <a:t> </a:t>
            </a:r>
          </a:p>
          <a:p>
            <a:r>
              <a:rPr lang="en-US" sz="3200" dirty="0" smtClean="0">
                <a:latin typeface="Cambria" pitchFamily="18" charset="0"/>
              </a:rPr>
              <a:t>Medications </a:t>
            </a:r>
            <a:r>
              <a:rPr lang="en-US" sz="3200" dirty="0">
                <a:latin typeface="Cambria" pitchFamily="18" charset="0"/>
              </a:rPr>
              <a:t>are available that can promote peristalsis (cathartics and laxatives) or inhibit peristalsis (antidiarrheal medications). </a:t>
            </a:r>
            <a:endParaRPr lang="ar-IQ" sz="3200" dirty="0">
              <a:latin typeface="Cambria" pitchFamily="18" charset="0"/>
            </a:endParaRPr>
          </a:p>
        </p:txBody>
      </p:sp>
    </p:spTree>
    <p:extLst>
      <p:ext uri="{BB962C8B-B14F-4D97-AF65-F5344CB8AC3E}">
        <p14:creationId xmlns:p14="http://schemas.microsoft.com/office/powerpoint/2010/main" val="26855558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2" name="Rectangle 1">
            <a:extLst>
              <a:ext uri="{FF2B5EF4-FFF2-40B4-BE49-F238E27FC236}">
                <a16:creationId xmlns=""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solidFill>
                  <a:prstClr val="black"/>
                </a:solidFill>
                <a:latin typeface="Times New Roman" panose="02020603050405020304" pitchFamily="18" charset="0"/>
                <a:ea typeface="Times New Roman" panose="02020603050405020304" pitchFamily="18" charset="0"/>
              </a:rPr>
              <a:t> </a:t>
            </a:r>
            <a:endParaRPr lang="en-US" sz="3600" dirty="0">
              <a:solidFill>
                <a:prstClr val="black"/>
              </a:solidFill>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sp>
        <p:nvSpPr>
          <p:cNvPr id="3" name="مستطيل 2"/>
          <p:cNvSpPr/>
          <p:nvPr/>
        </p:nvSpPr>
        <p:spPr>
          <a:xfrm>
            <a:off x="304798" y="697791"/>
            <a:ext cx="11761720" cy="4524315"/>
          </a:xfrm>
          <a:prstGeom prst="rect">
            <a:avLst/>
          </a:prstGeom>
        </p:spPr>
        <p:txBody>
          <a:bodyPr wrap="square">
            <a:spAutoFit/>
          </a:bodyPr>
          <a:lstStyle/>
          <a:p>
            <a:endParaRPr lang="en-US" sz="2800" dirty="0" smtClean="0">
              <a:latin typeface="Cambria" pitchFamily="18" charset="0"/>
              <a:cs typeface="+mj-cs"/>
            </a:endParaRPr>
          </a:p>
          <a:p>
            <a:pPr algn="ctr"/>
            <a:r>
              <a:rPr lang="en-US" sz="3600" b="1" u="sng" dirty="0" smtClean="0">
                <a:latin typeface="Cambria" pitchFamily="18" charset="0"/>
                <a:cs typeface="+mj-cs"/>
              </a:rPr>
              <a:t>Introduction</a:t>
            </a:r>
          </a:p>
          <a:p>
            <a:pPr algn="ctr"/>
            <a:r>
              <a:rPr lang="en-US" sz="2800" dirty="0" smtClean="0">
                <a:latin typeface="Cambria" pitchFamily="18" charset="0"/>
                <a:cs typeface="+mj-cs"/>
              </a:rPr>
              <a:t> </a:t>
            </a:r>
          </a:p>
          <a:p>
            <a:r>
              <a:rPr lang="en-US" sz="2800" dirty="0" smtClean="0">
                <a:latin typeface="Cambria" pitchFamily="18" charset="0"/>
                <a:cs typeface="+mj-cs"/>
              </a:rPr>
              <a:t>Expectations </a:t>
            </a:r>
            <a:r>
              <a:rPr lang="en-US" sz="2800" dirty="0">
                <a:latin typeface="Cambria" pitchFamily="18" charset="0"/>
                <a:cs typeface="+mj-cs"/>
              </a:rPr>
              <a:t>about bowel elimination, usual patterns of defecation, and the ease with which a person speaks about bowel problems differ widely among people. Although most people have experienced minor acute bouts of diarrhea or constipation, some people experience severe or chronic alterations in bowel elimination that affect their fluid and electrolyte balance, hydration, nutritional status, skin integrity, comfort, and self-concept. </a:t>
            </a:r>
            <a:endParaRPr lang="ar-IQ" sz="2800" dirty="0">
              <a:latin typeface="Cambria" pitchFamily="18" charset="0"/>
              <a:cs typeface="+mj-cs"/>
            </a:endParaRPr>
          </a:p>
        </p:txBody>
      </p:sp>
    </p:spTree>
    <p:extLst>
      <p:ext uri="{BB962C8B-B14F-4D97-AF65-F5344CB8AC3E}">
        <p14:creationId xmlns:p14="http://schemas.microsoft.com/office/powerpoint/2010/main" val="12419417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2" name="Rectangle 1">
            <a:extLst>
              <a:ext uri="{FF2B5EF4-FFF2-40B4-BE49-F238E27FC236}">
                <a16:creationId xmlns=""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solidFill>
                  <a:prstClr val="black"/>
                </a:solidFill>
                <a:latin typeface="Times New Roman" panose="02020603050405020304" pitchFamily="18" charset="0"/>
                <a:ea typeface="Times New Roman" panose="02020603050405020304" pitchFamily="18" charset="0"/>
              </a:rPr>
              <a:t> </a:t>
            </a:r>
            <a:endParaRPr lang="en-US" sz="3600" dirty="0">
              <a:solidFill>
                <a:prstClr val="black"/>
              </a:solidFill>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sp>
        <p:nvSpPr>
          <p:cNvPr id="3" name="مستطيل 2"/>
          <p:cNvSpPr/>
          <p:nvPr/>
        </p:nvSpPr>
        <p:spPr>
          <a:xfrm>
            <a:off x="960120" y="905917"/>
            <a:ext cx="10287000" cy="3108543"/>
          </a:xfrm>
          <a:prstGeom prst="rect">
            <a:avLst/>
          </a:prstGeom>
        </p:spPr>
        <p:txBody>
          <a:bodyPr wrap="square">
            <a:spAutoFit/>
          </a:bodyPr>
          <a:lstStyle/>
          <a:p>
            <a:pPr algn="ctr"/>
            <a:r>
              <a:rPr lang="en-US" sz="2800" dirty="0" smtClean="0">
                <a:latin typeface="Cambria" pitchFamily="18" charset="0"/>
              </a:rPr>
              <a:t>9- Diagnostic Studies</a:t>
            </a:r>
          </a:p>
          <a:p>
            <a:r>
              <a:rPr lang="en-US" sz="2800" dirty="0" smtClean="0">
                <a:latin typeface="Cambria" pitchFamily="18" charset="0"/>
              </a:rPr>
              <a:t> </a:t>
            </a:r>
          </a:p>
          <a:p>
            <a:r>
              <a:rPr lang="en-US" sz="2800" dirty="0" smtClean="0">
                <a:latin typeface="Cambria" pitchFamily="18" charset="0"/>
              </a:rPr>
              <a:t>Diagnostic </a:t>
            </a:r>
            <a:r>
              <a:rPr lang="en-US" sz="2800" dirty="0">
                <a:latin typeface="Cambria" pitchFamily="18" charset="0"/>
              </a:rPr>
              <a:t>studies may affect a patient’s usual bowel elimination pattern. For example, patients may need to fast for diagnostic studies. The ingestion of barium during diagnostic procedures, such as a barium enema, may result in constipation or impaction if it is not completely eliminated after the procedure. </a:t>
            </a:r>
            <a:endParaRPr lang="ar-IQ" sz="2800" dirty="0">
              <a:latin typeface="Cambria" pitchFamily="18" charset="0"/>
            </a:endParaRPr>
          </a:p>
        </p:txBody>
      </p:sp>
    </p:spTree>
    <p:extLst>
      <p:ext uri="{BB962C8B-B14F-4D97-AF65-F5344CB8AC3E}">
        <p14:creationId xmlns:p14="http://schemas.microsoft.com/office/powerpoint/2010/main" val="26855558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2" name="Rectangle 1">
            <a:extLst>
              <a:ext uri="{FF2B5EF4-FFF2-40B4-BE49-F238E27FC236}">
                <a16:creationId xmlns="" xmlns:a16="http://schemas.microsoft.com/office/drawing/2014/main" id="{470BEDE2-834B-4054-A0CF-92E47AC422C5}"/>
              </a:ext>
            </a:extLst>
          </p:cNvPr>
          <p:cNvSpPr/>
          <p:nvPr/>
        </p:nvSpPr>
        <p:spPr>
          <a:xfrm>
            <a:off x="1072243" y="697791"/>
            <a:ext cx="10494917" cy="5909310"/>
          </a:xfrm>
          <a:prstGeom prst="rect">
            <a:avLst/>
          </a:prstGeom>
        </p:spPr>
        <p:txBody>
          <a:bodyPr wrap="square">
            <a:spAutoFit/>
          </a:bodyPr>
          <a:lstStyle/>
          <a:p>
            <a:pPr algn="ctr">
              <a:lnSpc>
                <a:spcPct val="150000"/>
              </a:lnSpc>
            </a:pPr>
            <a:r>
              <a:rPr lang="en-US" sz="3600" dirty="0" smtClean="0">
                <a:solidFill>
                  <a:prstClr val="black"/>
                </a:solidFill>
                <a:latin typeface="Cambria" pitchFamily="18" charset="0"/>
                <a:ea typeface="Times New Roman" panose="02020603050405020304" pitchFamily="18" charset="0"/>
              </a:rPr>
              <a:t>10-Surgery </a:t>
            </a:r>
            <a:r>
              <a:rPr lang="en-US" sz="3600" dirty="0">
                <a:solidFill>
                  <a:prstClr val="black"/>
                </a:solidFill>
                <a:latin typeface="Cambria" pitchFamily="18" charset="0"/>
                <a:ea typeface="Times New Roman" panose="02020603050405020304" pitchFamily="18" charset="0"/>
              </a:rPr>
              <a:t>and Anesthesia </a:t>
            </a:r>
            <a:endParaRPr lang="en-US" sz="3600" dirty="0" smtClean="0">
              <a:solidFill>
                <a:prstClr val="black"/>
              </a:solidFill>
              <a:latin typeface="Cambria" pitchFamily="18" charset="0"/>
              <a:ea typeface="Times New Roman" panose="02020603050405020304" pitchFamily="18" charset="0"/>
            </a:endParaRPr>
          </a:p>
          <a:p>
            <a:pPr algn="just">
              <a:lnSpc>
                <a:spcPct val="150000"/>
              </a:lnSpc>
            </a:pPr>
            <a:r>
              <a:rPr lang="en-US" sz="3600" dirty="0" smtClean="0">
                <a:solidFill>
                  <a:prstClr val="black"/>
                </a:solidFill>
                <a:latin typeface="Cambria" pitchFamily="18" charset="0"/>
                <a:ea typeface="Times New Roman" panose="02020603050405020304" pitchFamily="18" charset="0"/>
              </a:rPr>
              <a:t>Abdominal </a:t>
            </a:r>
            <a:r>
              <a:rPr lang="en-US" sz="3600" dirty="0">
                <a:solidFill>
                  <a:prstClr val="black"/>
                </a:solidFill>
                <a:latin typeface="Cambria" pitchFamily="18" charset="0"/>
                <a:ea typeface="Times New Roman" panose="02020603050405020304" pitchFamily="18" charset="0"/>
              </a:rPr>
              <a:t>incisions and direct manipulation of the bowel during abdominal surgery inhibit peristalsis, causing </a:t>
            </a:r>
            <a:r>
              <a:rPr lang="en-US" sz="3600" dirty="0" smtClean="0">
                <a:solidFill>
                  <a:prstClr val="black"/>
                </a:solidFill>
                <a:latin typeface="Cambria" pitchFamily="18" charset="0"/>
                <a:ea typeface="Times New Roman" panose="02020603050405020304" pitchFamily="18" charset="0"/>
              </a:rPr>
              <a:t>a </a:t>
            </a:r>
            <a:r>
              <a:rPr lang="en-US" sz="3600" dirty="0" smtClean="0">
                <a:solidFill>
                  <a:prstClr val="black"/>
                </a:solidFill>
                <a:latin typeface="Cambria" pitchFamily="18" charset="0"/>
                <a:ea typeface="Times New Roman" panose="02020603050405020304" pitchFamily="18" charset="0"/>
              </a:rPr>
              <a:t>condition </a:t>
            </a:r>
            <a:r>
              <a:rPr lang="en-US" sz="3600" dirty="0">
                <a:solidFill>
                  <a:prstClr val="black"/>
                </a:solidFill>
                <a:latin typeface="Cambria" pitchFamily="18" charset="0"/>
                <a:ea typeface="Times New Roman" panose="02020603050405020304" pitchFamily="18" charset="0"/>
              </a:rPr>
              <a:t>termed paralytic ileus (postoperative ileus). This temporary stoppage of peristalsis normally lasts 3 to 5 days. </a:t>
            </a:r>
          </a:p>
          <a:p>
            <a:pPr algn="just">
              <a:lnSpc>
                <a:spcPct val="150000"/>
              </a:lnSpc>
            </a:pPr>
            <a:endParaRPr lang="en-US" sz="3600" dirty="0">
              <a:solidFill>
                <a:prstClr val="black"/>
              </a:solidFill>
              <a:latin typeface="Cambria" pitchFamily="18" charset="0"/>
              <a:ea typeface="Times New Roman" panose="02020603050405020304" pitchFamily="18" charset="0"/>
            </a:endParaRPr>
          </a:p>
        </p:txBody>
      </p:sp>
      <p:sp>
        <p:nvSpPr>
          <p:cNvPr id="4" name="Rectangle 3">
            <a:extLst>
              <a:ext uri="{FF2B5EF4-FFF2-40B4-BE49-F238E27FC236}">
                <a16:creationId xmlns=""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spTree>
    <p:extLst>
      <p:ext uri="{BB962C8B-B14F-4D97-AF65-F5344CB8AC3E}">
        <p14:creationId xmlns:p14="http://schemas.microsoft.com/office/powerpoint/2010/main" val="26855558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12192000" cy="1066799"/>
          </a:xfrm>
        </p:spPr>
        <p:txBody>
          <a:bodyPr/>
          <a:lstStyle/>
          <a:p>
            <a:pPr algn="ctr"/>
            <a:r>
              <a:rPr lang="en-US" b="1" dirty="0">
                <a:solidFill>
                  <a:srgbClr val="222222"/>
                </a:solidFill>
                <a:latin typeface="Cambria" pitchFamily="18" charset="0"/>
              </a:rPr>
              <a:t>Constipation</a:t>
            </a:r>
            <a:endParaRPr lang="ar-IQ" dirty="0">
              <a:latin typeface="Cambria" pitchFamily="18" charset="0"/>
            </a:endParaRPr>
          </a:p>
        </p:txBody>
      </p:sp>
      <p:sp>
        <p:nvSpPr>
          <p:cNvPr id="3" name="عنصر نائب للمحتوى 2"/>
          <p:cNvSpPr>
            <a:spLocks noGrp="1"/>
          </p:cNvSpPr>
          <p:nvPr>
            <p:ph idx="1"/>
          </p:nvPr>
        </p:nvSpPr>
        <p:spPr>
          <a:xfrm>
            <a:off x="0" y="1539240"/>
            <a:ext cx="12192000" cy="5318760"/>
          </a:xfrm>
        </p:spPr>
        <p:txBody>
          <a:bodyPr/>
          <a:lstStyle/>
          <a:p>
            <a:pPr marL="0" indent="0">
              <a:buNone/>
            </a:pPr>
            <a:r>
              <a:rPr lang="en-US" dirty="0">
                <a:solidFill>
                  <a:srgbClr val="222222"/>
                </a:solidFill>
                <a:latin typeface="Cambria" pitchFamily="18" charset="0"/>
              </a:rPr>
              <a:t> occurs when bowel movements become less frequent than normal. It is accompanied by a difficult or incomplete passage of </a:t>
            </a:r>
            <a:r>
              <a:rPr lang="en-US" dirty="0" smtClean="0">
                <a:solidFill>
                  <a:srgbClr val="222222"/>
                </a:solidFill>
                <a:latin typeface="Cambria" pitchFamily="18" charset="0"/>
              </a:rPr>
              <a:t>stool.</a:t>
            </a:r>
            <a:r>
              <a:rPr lang="en-US" dirty="0">
                <a:solidFill>
                  <a:srgbClr val="222222"/>
                </a:solidFill>
                <a:latin typeface="Cambria" pitchFamily="18" charset="0"/>
              </a:rPr>
              <a:t> </a:t>
            </a:r>
            <a:endParaRPr lang="ar-IQ" dirty="0">
              <a:latin typeface="Cambria" pitchFamily="18" charset="0"/>
            </a:endParaRPr>
          </a:p>
        </p:txBody>
      </p:sp>
    </p:spTree>
    <p:extLst>
      <p:ext uri="{BB962C8B-B14F-4D97-AF65-F5344CB8AC3E}">
        <p14:creationId xmlns:p14="http://schemas.microsoft.com/office/powerpoint/2010/main" val="23842189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2" name="Rectangle 1">
            <a:extLst>
              <a:ext uri="{FF2B5EF4-FFF2-40B4-BE49-F238E27FC236}">
                <a16:creationId xmlns=""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solidFill>
                  <a:prstClr val="black"/>
                </a:solidFill>
                <a:latin typeface="Times New Roman" panose="02020603050405020304" pitchFamily="18" charset="0"/>
                <a:ea typeface="Times New Roman" panose="02020603050405020304" pitchFamily="18" charset="0"/>
              </a:rPr>
              <a:t> </a:t>
            </a:r>
            <a:endParaRPr lang="en-US" sz="3600" dirty="0">
              <a:solidFill>
                <a:prstClr val="black"/>
              </a:solidFill>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graphicFrame>
        <p:nvGraphicFramePr>
          <p:cNvPr id="3" name="جدول 2"/>
          <p:cNvGraphicFramePr>
            <a:graphicFrameLocks noGrp="1"/>
          </p:cNvGraphicFramePr>
          <p:nvPr>
            <p:extLst>
              <p:ext uri="{D42A27DB-BD31-4B8C-83A1-F6EECF244321}">
                <p14:modId xmlns:p14="http://schemas.microsoft.com/office/powerpoint/2010/main" val="1730135507"/>
              </p:ext>
            </p:extLst>
          </p:nvPr>
        </p:nvGraphicFramePr>
        <p:xfrm>
          <a:off x="304798" y="140106"/>
          <a:ext cx="11761719" cy="5983946"/>
        </p:xfrm>
        <a:graphic>
          <a:graphicData uri="http://schemas.openxmlformats.org/drawingml/2006/table">
            <a:tbl>
              <a:tblPr>
                <a:tableStyleId>{2D5ABB26-0587-4C30-8999-92F81FD0307C}</a:tableStyleId>
              </a:tblPr>
              <a:tblGrid>
                <a:gridCol w="11761719"/>
              </a:tblGrid>
              <a:tr h="559314">
                <a:tc>
                  <a:txBody>
                    <a:bodyPr/>
                    <a:lstStyle/>
                    <a:p>
                      <a:pPr algn="ctr"/>
                      <a:r>
                        <a:rPr lang="en-US" sz="3600" b="1" u="sng" dirty="0" smtClean="0">
                          <a:effectLst/>
                          <a:latin typeface="Cambria" pitchFamily="18" charset="0"/>
                        </a:rPr>
                        <a:t>Nursing Interventions</a:t>
                      </a:r>
                      <a:endParaRPr lang="en-US" sz="3600" b="1" u="sng" dirty="0">
                        <a:solidFill>
                          <a:srgbClr val="FFFFFF"/>
                        </a:solidFill>
                        <a:effectLst/>
                        <a:latin typeface="Cambria" pitchFamily="18" charset="0"/>
                      </a:endParaRPr>
                    </a:p>
                  </a:txBody>
                  <a:tcPr marL="6230" marR="6230" marT="49843" marB="49843" anchor="ctr"/>
                </a:tc>
              </a:tr>
              <a:tr h="1284015">
                <a:tc>
                  <a:txBody>
                    <a:bodyPr/>
                    <a:lstStyle/>
                    <a:p>
                      <a:pPr marL="457200" indent="-457200">
                        <a:buFont typeface="Arial" pitchFamily="34" charset="0"/>
                        <a:buChar char="•"/>
                      </a:pPr>
                      <a:r>
                        <a:rPr lang="en-US" sz="2800" dirty="0">
                          <a:effectLst/>
                          <a:latin typeface="Cambria" pitchFamily="18" charset="0"/>
                        </a:rPr>
                        <a:t>Encourage the patient to take in fluid 2000 to 3000 mL/day, if not contraindicated medically.</a:t>
                      </a:r>
                    </a:p>
                  </a:txBody>
                  <a:tcPr marL="49843" marR="49843" marT="12461" marB="12461" anchor="ctr"/>
                </a:tc>
              </a:tr>
              <a:tr h="1034152">
                <a:tc>
                  <a:txBody>
                    <a:bodyPr/>
                    <a:lstStyle/>
                    <a:p>
                      <a:pPr marL="457200" indent="-457200">
                        <a:buFont typeface="Arial" pitchFamily="34" charset="0"/>
                        <a:buChar char="•"/>
                      </a:pPr>
                      <a:r>
                        <a:rPr lang="en-US" sz="2800" dirty="0">
                          <a:effectLst/>
                          <a:latin typeface="Cambria" pitchFamily="18" charset="0"/>
                        </a:rPr>
                        <a:t>Assist patient to take at least 20 g of dietary fiber (e.g., raw fruits, fresh vegetable, whole grains) per day.</a:t>
                      </a:r>
                    </a:p>
                  </a:txBody>
                  <a:tcPr marL="49843" marR="49843" marT="12461" marB="12461" anchor="ctr"/>
                </a:tc>
              </a:tr>
              <a:tr h="1034152">
                <a:tc>
                  <a:txBody>
                    <a:bodyPr/>
                    <a:lstStyle/>
                    <a:p>
                      <a:pPr marL="457200" indent="-457200">
                        <a:buFont typeface="Arial" pitchFamily="34" charset="0"/>
                        <a:buChar char="•"/>
                      </a:pPr>
                      <a:r>
                        <a:rPr lang="en-US" sz="2800" dirty="0">
                          <a:effectLst/>
                          <a:latin typeface="Cambria" pitchFamily="18" charset="0"/>
                        </a:rPr>
                        <a:t>Urge patient for some physical activity and exercise. Consider isometric abdominal and gluteal exercises.</a:t>
                      </a:r>
                    </a:p>
                  </a:txBody>
                  <a:tcPr marL="49843" marR="49843" marT="12461" marB="12461" anchor="ctr"/>
                </a:tc>
              </a:tr>
              <a:tr h="784290">
                <a:tc>
                  <a:txBody>
                    <a:bodyPr/>
                    <a:lstStyle/>
                    <a:p>
                      <a:pPr marL="457200" indent="-457200">
                        <a:buFont typeface="Arial" pitchFamily="34" charset="0"/>
                        <a:buChar char="•"/>
                      </a:pPr>
                      <a:r>
                        <a:rPr lang="en-US" sz="2800" dirty="0">
                          <a:effectLst/>
                          <a:latin typeface="Cambria" pitchFamily="18" charset="0"/>
                        </a:rPr>
                        <a:t>Encourage a regular period for elimination.</a:t>
                      </a:r>
                    </a:p>
                  </a:txBody>
                  <a:tcPr marL="49843" marR="49843" marT="12461" marB="12461" anchor="ctr"/>
                </a:tc>
              </a:tr>
              <a:tr h="1199011">
                <a:tc>
                  <a:txBody>
                    <a:bodyPr/>
                    <a:lstStyle/>
                    <a:p>
                      <a:pPr marL="457200" indent="-457200">
                        <a:buFont typeface="Arial" pitchFamily="34" charset="0"/>
                        <a:buChar char="•"/>
                      </a:pPr>
                      <a:r>
                        <a:rPr lang="en-US" sz="2800" dirty="0">
                          <a:effectLst/>
                          <a:latin typeface="Cambria" pitchFamily="18" charset="0"/>
                        </a:rPr>
                        <a:t>Using the heel of the hand or a tennis ball, apply and release pressure firmly but gently around the abdomen in a clockwise direction.</a:t>
                      </a:r>
                      <a:endParaRPr lang="en-US" sz="2800" dirty="0">
                        <a:solidFill>
                          <a:srgbClr val="222222"/>
                        </a:solidFill>
                        <a:effectLst/>
                        <a:latin typeface="Cambria" pitchFamily="18" charset="0"/>
                      </a:endParaRPr>
                    </a:p>
                  </a:txBody>
                  <a:tcPr marL="76200" marR="76200" marT="19050" marB="19050" anchor="ctr"/>
                </a:tc>
              </a:tr>
            </a:tbl>
          </a:graphicData>
        </a:graphic>
      </p:graphicFrame>
    </p:spTree>
    <p:extLst>
      <p:ext uri="{BB962C8B-B14F-4D97-AF65-F5344CB8AC3E}">
        <p14:creationId xmlns:p14="http://schemas.microsoft.com/office/powerpoint/2010/main" val="26855558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2" name="Rectangle 1">
            <a:extLst>
              <a:ext uri="{FF2B5EF4-FFF2-40B4-BE49-F238E27FC236}">
                <a16:creationId xmlns=""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solidFill>
                  <a:prstClr val="black"/>
                </a:solidFill>
                <a:latin typeface="Times New Roman" panose="02020603050405020304" pitchFamily="18" charset="0"/>
                <a:ea typeface="Times New Roman" panose="02020603050405020304" pitchFamily="18" charset="0"/>
              </a:rPr>
              <a:t> </a:t>
            </a:r>
            <a:endParaRPr lang="en-US" sz="3600" dirty="0">
              <a:solidFill>
                <a:prstClr val="black"/>
              </a:solidFill>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sp>
        <p:nvSpPr>
          <p:cNvPr id="5" name="مستطيل 4"/>
          <p:cNvSpPr/>
          <p:nvPr/>
        </p:nvSpPr>
        <p:spPr>
          <a:xfrm>
            <a:off x="457200" y="904578"/>
            <a:ext cx="11609318" cy="2185214"/>
          </a:xfrm>
          <a:prstGeom prst="rect">
            <a:avLst/>
          </a:prstGeom>
        </p:spPr>
        <p:txBody>
          <a:bodyPr wrap="square">
            <a:spAutoFit/>
          </a:bodyPr>
          <a:lstStyle/>
          <a:p>
            <a:pPr algn="ctr"/>
            <a:r>
              <a:rPr lang="en-US" sz="4000" b="1" dirty="0" smtClean="0">
                <a:latin typeface="Cambria" pitchFamily="18" charset="0"/>
              </a:rPr>
              <a:t>Diarrhea</a:t>
            </a:r>
          </a:p>
          <a:p>
            <a:pPr algn="ctr"/>
            <a:endParaRPr lang="en-US" sz="3200" b="1" dirty="0" smtClean="0">
              <a:latin typeface="Cambria" pitchFamily="18" charset="0"/>
            </a:endParaRPr>
          </a:p>
          <a:p>
            <a:r>
              <a:rPr lang="en-US" sz="3200" dirty="0" smtClean="0">
                <a:latin typeface="Cambria" pitchFamily="18" charset="0"/>
              </a:rPr>
              <a:t> </a:t>
            </a:r>
            <a:r>
              <a:rPr lang="en-US" sz="3200" dirty="0">
                <a:latin typeface="Cambria" pitchFamily="18" charset="0"/>
              </a:rPr>
              <a:t>is an increase in the frequency of bowel movements, as well as the water content and volume of the </a:t>
            </a:r>
            <a:r>
              <a:rPr lang="en-US" sz="3200" dirty="0" smtClean="0">
                <a:latin typeface="Cambria" pitchFamily="18" charset="0"/>
              </a:rPr>
              <a:t>waste</a:t>
            </a:r>
            <a:endParaRPr lang="ar-IQ" sz="3200" dirty="0">
              <a:latin typeface="Cambria" pitchFamily="18" charset="0"/>
            </a:endParaRPr>
          </a:p>
        </p:txBody>
      </p:sp>
    </p:spTree>
    <p:extLst>
      <p:ext uri="{BB962C8B-B14F-4D97-AF65-F5344CB8AC3E}">
        <p14:creationId xmlns:p14="http://schemas.microsoft.com/office/powerpoint/2010/main" val="26855558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2" name="Rectangle 1">
            <a:extLst>
              <a:ext uri="{FF2B5EF4-FFF2-40B4-BE49-F238E27FC236}">
                <a16:creationId xmlns=""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solidFill>
                  <a:prstClr val="black"/>
                </a:solidFill>
                <a:latin typeface="Times New Roman" panose="02020603050405020304" pitchFamily="18" charset="0"/>
                <a:ea typeface="Times New Roman" panose="02020603050405020304" pitchFamily="18" charset="0"/>
              </a:rPr>
              <a:t> </a:t>
            </a:r>
            <a:endParaRPr lang="en-US" sz="3600" dirty="0">
              <a:solidFill>
                <a:prstClr val="black"/>
              </a:solidFill>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graphicFrame>
        <p:nvGraphicFramePr>
          <p:cNvPr id="3" name="جدول 2"/>
          <p:cNvGraphicFramePr>
            <a:graphicFrameLocks noGrp="1"/>
          </p:cNvGraphicFramePr>
          <p:nvPr>
            <p:extLst>
              <p:ext uri="{D42A27DB-BD31-4B8C-83A1-F6EECF244321}">
                <p14:modId xmlns:p14="http://schemas.microsoft.com/office/powerpoint/2010/main" val="4261824128"/>
              </p:ext>
            </p:extLst>
          </p:nvPr>
        </p:nvGraphicFramePr>
        <p:xfrm>
          <a:off x="167640" y="457200"/>
          <a:ext cx="11651827" cy="4580250"/>
        </p:xfrm>
        <a:graphic>
          <a:graphicData uri="http://schemas.openxmlformats.org/drawingml/2006/table">
            <a:tbl>
              <a:tblPr>
                <a:tableStyleId>{2D5ABB26-0587-4C30-8999-92F81FD0307C}</a:tableStyleId>
              </a:tblPr>
              <a:tblGrid>
                <a:gridCol w="11651827"/>
              </a:tblGrid>
              <a:tr h="237301">
                <a:tc>
                  <a:txBody>
                    <a:bodyPr/>
                    <a:lstStyle/>
                    <a:p>
                      <a:pPr algn="ctr"/>
                      <a:r>
                        <a:rPr lang="en-US" sz="3600" b="1" u="sng" dirty="0">
                          <a:effectLst/>
                          <a:latin typeface="Cambria" pitchFamily="18" charset="0"/>
                        </a:rPr>
                        <a:t>Nursing Interventions</a:t>
                      </a:r>
                      <a:endParaRPr lang="en-US" sz="3600" b="1" u="sng" dirty="0">
                        <a:solidFill>
                          <a:srgbClr val="FFFFFF"/>
                        </a:solidFill>
                        <a:effectLst/>
                        <a:latin typeface="Cambria" pitchFamily="18" charset="0"/>
                      </a:endParaRPr>
                    </a:p>
                  </a:txBody>
                  <a:tcPr marL="4303" marR="4303" marT="34425" marB="34425" anchor="ctr"/>
                </a:tc>
              </a:tr>
              <a:tr h="483889">
                <a:tc>
                  <a:txBody>
                    <a:bodyPr/>
                    <a:lstStyle/>
                    <a:p>
                      <a:pPr marL="342900" indent="-342900">
                        <a:buFont typeface="Arial" pitchFamily="34" charset="0"/>
                        <a:buChar char="•"/>
                      </a:pPr>
                      <a:r>
                        <a:rPr lang="en-US" sz="2400" dirty="0">
                          <a:effectLst/>
                          <a:latin typeface="Cambria" pitchFamily="18" charset="0"/>
                        </a:rPr>
                        <a:t>Weigh patient daily and note decreased weight.</a:t>
                      </a:r>
                    </a:p>
                  </a:txBody>
                  <a:tcPr marL="34425" marR="34425" marT="8606" marB="8606" anchor="ctr"/>
                </a:tc>
              </a:tr>
              <a:tr h="1123661">
                <a:tc>
                  <a:txBody>
                    <a:bodyPr/>
                    <a:lstStyle/>
                    <a:p>
                      <a:pPr marL="342900" indent="-342900">
                        <a:buFont typeface="Arial" pitchFamily="34" charset="0"/>
                        <a:buChar char="•"/>
                      </a:pPr>
                      <a:r>
                        <a:rPr lang="en-US" sz="2400" dirty="0">
                          <a:effectLst/>
                          <a:latin typeface="Cambria" pitchFamily="18" charset="0"/>
                        </a:rPr>
                        <a:t>Have patient keep a diary that includes the following: time of day defecation occurs; usual stimulus for defecation; consistency, amount, and frequency of </a:t>
                      </a:r>
                      <a:r>
                        <a:rPr lang="en-US" sz="2400" dirty="0" smtClean="0">
                          <a:effectLst/>
                          <a:latin typeface="Cambria" pitchFamily="18" charset="0"/>
                        </a:rPr>
                        <a:t>stool.</a:t>
                      </a:r>
                      <a:endParaRPr lang="en-US" sz="2400" dirty="0">
                        <a:effectLst/>
                        <a:latin typeface="Cambria" pitchFamily="18" charset="0"/>
                      </a:endParaRPr>
                    </a:p>
                  </a:txBody>
                  <a:tcPr marL="34425" marR="34425" marT="8606" marB="8606" anchor="ctr"/>
                </a:tc>
              </a:tr>
              <a:tr h="1100525">
                <a:tc>
                  <a:txBody>
                    <a:bodyPr/>
                    <a:lstStyle/>
                    <a:p>
                      <a:pPr marL="342900" indent="-342900">
                        <a:buFont typeface="Arial" pitchFamily="34" charset="0"/>
                        <a:buChar char="•"/>
                      </a:pPr>
                      <a:r>
                        <a:rPr lang="en-US" sz="2400" dirty="0">
                          <a:effectLst/>
                          <a:latin typeface="Cambria" pitchFamily="18" charset="0"/>
                        </a:rPr>
                        <a:t>Avoid using medications that slow peristalsis</a:t>
                      </a:r>
                      <a:r>
                        <a:rPr lang="en-US" sz="2400" dirty="0" smtClean="0">
                          <a:effectLst/>
                          <a:latin typeface="Cambria" pitchFamily="18" charset="0"/>
                        </a:rPr>
                        <a:t>.</a:t>
                      </a:r>
                      <a:endParaRPr lang="en-US" sz="2400" dirty="0">
                        <a:effectLst/>
                        <a:latin typeface="Cambria" pitchFamily="18" charset="0"/>
                      </a:endParaRPr>
                    </a:p>
                  </a:txBody>
                  <a:tcPr marL="34425" marR="34425" marT="8606" marB="8606" anchor="ctr"/>
                </a:tc>
              </a:tr>
              <a:tr h="1254685">
                <a:tc>
                  <a:txBody>
                    <a:bodyPr/>
                    <a:lstStyle/>
                    <a:p>
                      <a:pPr marL="342900" indent="-342900">
                        <a:buFont typeface="Arial" pitchFamily="34" charset="0"/>
                        <a:buChar char="•"/>
                      </a:pPr>
                      <a:r>
                        <a:rPr lang="en-US" sz="2400" dirty="0">
                          <a:effectLst/>
                          <a:latin typeface="Cambria" pitchFamily="18" charset="0"/>
                        </a:rPr>
                        <a:t>Give antidiarrheal drugs as ordered.</a:t>
                      </a:r>
                    </a:p>
                  </a:txBody>
                  <a:tcPr marL="34425" marR="34425" marT="8606" marB="8606" anchor="ctr"/>
                </a:tc>
              </a:tr>
            </a:tbl>
          </a:graphicData>
        </a:graphic>
      </p:graphicFrame>
    </p:spTree>
    <p:extLst>
      <p:ext uri="{BB962C8B-B14F-4D97-AF65-F5344CB8AC3E}">
        <p14:creationId xmlns:p14="http://schemas.microsoft.com/office/powerpoint/2010/main" val="124194171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عنصر نائب للمحتوى 5"/>
          <p:cNvGraphicFramePr>
            <a:graphicFrameLocks noGrp="1"/>
          </p:cNvGraphicFramePr>
          <p:nvPr>
            <p:ph idx="1"/>
            <p:extLst>
              <p:ext uri="{D42A27DB-BD31-4B8C-83A1-F6EECF244321}">
                <p14:modId xmlns:p14="http://schemas.microsoft.com/office/powerpoint/2010/main" val="1874071575"/>
              </p:ext>
            </p:extLst>
          </p:nvPr>
        </p:nvGraphicFramePr>
        <p:xfrm>
          <a:off x="502920" y="473919"/>
          <a:ext cx="11353800" cy="5469681"/>
        </p:xfrm>
        <a:graphic>
          <a:graphicData uri="http://schemas.openxmlformats.org/drawingml/2006/table">
            <a:tbl>
              <a:tblPr>
                <a:tableStyleId>{2D5ABB26-0587-4C30-8999-92F81FD0307C}</a:tableStyleId>
              </a:tblPr>
              <a:tblGrid>
                <a:gridCol w="11353800"/>
              </a:tblGrid>
              <a:tr h="689479">
                <a:tc>
                  <a:txBody>
                    <a:bodyPr/>
                    <a:lstStyle/>
                    <a:p>
                      <a:pPr marL="457200" indent="-457200">
                        <a:buFont typeface="Arial" pitchFamily="34" charset="0"/>
                        <a:buChar char="•"/>
                      </a:pPr>
                      <a:r>
                        <a:rPr lang="en-US" sz="2800" dirty="0">
                          <a:effectLst/>
                          <a:latin typeface="Cambria" pitchFamily="18" charset="0"/>
                        </a:rPr>
                        <a:t>Record number and consistency of stools per </a:t>
                      </a:r>
                      <a:r>
                        <a:rPr lang="en-US" sz="2800" dirty="0" smtClean="0">
                          <a:effectLst/>
                          <a:latin typeface="Cambria" pitchFamily="18" charset="0"/>
                        </a:rPr>
                        <a:t>day.</a:t>
                      </a:r>
                      <a:endParaRPr lang="en-US" sz="2800" dirty="0">
                        <a:effectLst/>
                        <a:latin typeface="Cambria" pitchFamily="18" charset="0"/>
                      </a:endParaRPr>
                    </a:p>
                  </a:txBody>
                  <a:tcPr marL="42123" marR="42123" marT="10531" marB="10531" anchor="ctr"/>
                </a:tc>
              </a:tr>
              <a:tr h="1898198">
                <a:tc>
                  <a:txBody>
                    <a:bodyPr/>
                    <a:lstStyle/>
                    <a:p>
                      <a:pPr marL="457200" indent="-457200">
                        <a:buFont typeface="Arial" pitchFamily="34" charset="0"/>
                        <a:buChar char="•"/>
                      </a:pPr>
                      <a:r>
                        <a:rPr lang="en-US" sz="2800" dirty="0">
                          <a:effectLst/>
                          <a:latin typeface="Cambria" pitchFamily="18" charset="0"/>
                        </a:rPr>
                        <a:t>Evaluate dehydration by observing skin turgor over sternum and inspecting for longitudinal furrows of the tongue. Watch for excessive thirst, fever, dizziness, lightheadedness, palpitations, excessive cramping, bloody stools, hypotension, and symptoms of shock.</a:t>
                      </a:r>
                    </a:p>
                  </a:txBody>
                  <a:tcPr marL="42123" marR="42123" marT="10531" marB="10531" anchor="ctr"/>
                </a:tc>
              </a:tr>
              <a:tr h="960668">
                <a:tc>
                  <a:txBody>
                    <a:bodyPr/>
                    <a:lstStyle/>
                    <a:p>
                      <a:pPr marL="457200" indent="-457200">
                        <a:buFont typeface="Arial" pitchFamily="34" charset="0"/>
                        <a:buChar char="•"/>
                      </a:pPr>
                      <a:r>
                        <a:rPr lang="en-US" sz="2800" dirty="0">
                          <a:effectLst/>
                          <a:latin typeface="Cambria" pitchFamily="18" charset="0"/>
                        </a:rPr>
                        <a:t>Encourage fluids 1.5 to 2 L/24 </a:t>
                      </a:r>
                      <a:r>
                        <a:rPr lang="en-US" sz="2800" dirty="0" err="1">
                          <a:effectLst/>
                          <a:latin typeface="Cambria" pitchFamily="18" charset="0"/>
                        </a:rPr>
                        <a:t>hr</a:t>
                      </a:r>
                      <a:r>
                        <a:rPr lang="en-US" sz="2800" dirty="0">
                          <a:effectLst/>
                          <a:latin typeface="Cambria" pitchFamily="18" charset="0"/>
                        </a:rPr>
                        <a:t> plus 200 mL for each loose stool in adults unless contraindicated; consider nutritional support.</a:t>
                      </a:r>
                    </a:p>
                  </a:txBody>
                  <a:tcPr marL="42123" marR="42123" marT="10531" marB="10531" anchor="ctr"/>
                </a:tc>
              </a:tr>
              <a:tr h="960668">
                <a:tc>
                  <a:txBody>
                    <a:bodyPr/>
                    <a:lstStyle/>
                    <a:p>
                      <a:pPr marL="457200" indent="-457200">
                        <a:buFont typeface="Arial" pitchFamily="34" charset="0"/>
                        <a:buChar char="•"/>
                      </a:pPr>
                      <a:r>
                        <a:rPr lang="en-US" sz="2800" dirty="0">
                          <a:effectLst/>
                          <a:latin typeface="Cambria" pitchFamily="18" charset="0"/>
                        </a:rPr>
                        <a:t>Monitor and record intake and output; note oliguria and dark, concentrated urine. </a:t>
                      </a:r>
                    </a:p>
                  </a:txBody>
                  <a:tcPr marL="42123" marR="42123" marT="10531" marB="10531" anchor="ctr"/>
                </a:tc>
              </a:tr>
              <a:tr h="960668">
                <a:tc>
                  <a:txBody>
                    <a:bodyPr/>
                    <a:lstStyle/>
                    <a:p>
                      <a:endParaRPr lang="en-US" sz="2800" dirty="0">
                        <a:effectLst/>
                        <a:latin typeface="Cambria" pitchFamily="18" charset="0"/>
                      </a:endParaRPr>
                    </a:p>
                  </a:txBody>
                  <a:tcPr marL="42123" marR="42123" marT="10531" marB="10531" anchor="ctr"/>
                </a:tc>
              </a:tr>
            </a:tbl>
          </a:graphicData>
        </a:graphic>
      </p:graphicFrame>
    </p:spTree>
    <p:extLst>
      <p:ext uri="{BB962C8B-B14F-4D97-AF65-F5344CB8AC3E}">
        <p14:creationId xmlns:p14="http://schemas.microsoft.com/office/powerpoint/2010/main" val="264955366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77240" y="1337945"/>
            <a:ext cx="10515600" cy="4351338"/>
          </a:xfrm>
        </p:spPr>
        <p:txBody>
          <a:bodyPr>
            <a:normAutofit/>
          </a:bodyPr>
          <a:lstStyle/>
          <a:p>
            <a:pPr marL="0" indent="0" algn="ctr">
              <a:buNone/>
            </a:pPr>
            <a:endParaRPr lang="en-US" sz="4800" b="1" dirty="0" smtClean="0">
              <a:latin typeface="Cambria" pitchFamily="18" charset="0"/>
            </a:endParaRPr>
          </a:p>
          <a:p>
            <a:pPr marL="0" indent="0" algn="ctr">
              <a:buNone/>
            </a:pPr>
            <a:endParaRPr lang="en-US" sz="4800" b="1" dirty="0">
              <a:latin typeface="Cambria" pitchFamily="18" charset="0"/>
            </a:endParaRPr>
          </a:p>
          <a:p>
            <a:pPr marL="0" indent="0" algn="ctr">
              <a:buNone/>
            </a:pPr>
            <a:r>
              <a:rPr lang="en-US" sz="4800" b="1" dirty="0" smtClean="0">
                <a:latin typeface="Cambria" pitchFamily="18" charset="0"/>
              </a:rPr>
              <a:t>Thanks </a:t>
            </a:r>
            <a:endParaRPr lang="ar-IQ" sz="4800" b="1" dirty="0">
              <a:latin typeface="Cambria" pitchFamily="18" charset="0"/>
            </a:endParaRPr>
          </a:p>
        </p:txBody>
      </p:sp>
    </p:spTree>
    <p:extLst>
      <p:ext uri="{BB962C8B-B14F-4D97-AF65-F5344CB8AC3E}">
        <p14:creationId xmlns:p14="http://schemas.microsoft.com/office/powerpoint/2010/main" val="30912195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2" name="Rectangle 1">
            <a:extLst>
              <a:ext uri="{FF2B5EF4-FFF2-40B4-BE49-F238E27FC236}">
                <a16:creationId xmlns=""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solidFill>
                  <a:prstClr val="black"/>
                </a:solidFill>
                <a:latin typeface="Times New Roman" panose="02020603050405020304" pitchFamily="18" charset="0"/>
                <a:ea typeface="Times New Roman" panose="02020603050405020304" pitchFamily="18" charset="0"/>
              </a:rPr>
              <a:t> </a:t>
            </a:r>
            <a:endParaRPr lang="en-US" sz="3600" dirty="0">
              <a:solidFill>
                <a:prstClr val="black"/>
              </a:solidFill>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sp>
        <p:nvSpPr>
          <p:cNvPr id="5" name="مستطيل 4"/>
          <p:cNvSpPr/>
          <p:nvPr/>
        </p:nvSpPr>
        <p:spPr>
          <a:xfrm>
            <a:off x="883920" y="430798"/>
            <a:ext cx="10935547" cy="2062103"/>
          </a:xfrm>
          <a:prstGeom prst="rect">
            <a:avLst/>
          </a:prstGeom>
        </p:spPr>
        <p:txBody>
          <a:bodyPr wrap="square">
            <a:spAutoFit/>
          </a:bodyPr>
          <a:lstStyle/>
          <a:p>
            <a:pPr lvl="0" algn="ctr"/>
            <a:r>
              <a:rPr lang="en-US" sz="3200" b="1" u="sng" dirty="0" smtClean="0">
                <a:solidFill>
                  <a:prstClr val="black"/>
                </a:solidFill>
                <a:latin typeface="Cambria" pitchFamily="18" charset="0"/>
              </a:rPr>
              <a:t>Gastrointestinal Tract</a:t>
            </a:r>
            <a:endParaRPr lang="en-US" sz="3200" b="1" u="sng" dirty="0">
              <a:solidFill>
                <a:prstClr val="black"/>
              </a:solidFill>
              <a:latin typeface="Cambria" pitchFamily="18" charset="0"/>
            </a:endParaRPr>
          </a:p>
          <a:p>
            <a:pPr lvl="0"/>
            <a:r>
              <a:rPr lang="en-US" sz="3200" dirty="0">
                <a:solidFill>
                  <a:prstClr val="black"/>
                </a:solidFill>
                <a:latin typeface="Cambria" pitchFamily="18" charset="0"/>
              </a:rPr>
              <a:t>The gastrointestinal tract, also known as the alimentary tract or </a:t>
            </a:r>
            <a:r>
              <a:rPr lang="en-US" sz="3200" dirty="0" smtClean="0">
                <a:solidFill>
                  <a:prstClr val="black"/>
                </a:solidFill>
                <a:latin typeface="Cambria" pitchFamily="18" charset="0"/>
              </a:rPr>
              <a:t>canal extends </a:t>
            </a:r>
            <a:r>
              <a:rPr lang="en-US" sz="3200" dirty="0">
                <a:solidFill>
                  <a:prstClr val="black"/>
                </a:solidFill>
                <a:latin typeface="Cambria" pitchFamily="18" charset="0"/>
              </a:rPr>
              <a:t>from the mouth to the anus. The major organ involved with bowel elimination is the large </a:t>
            </a:r>
            <a:r>
              <a:rPr lang="en-US" sz="3200" dirty="0" smtClean="0">
                <a:solidFill>
                  <a:prstClr val="black"/>
                </a:solidFill>
                <a:latin typeface="Cambria" pitchFamily="18" charset="0"/>
              </a:rPr>
              <a:t>intestine.</a:t>
            </a:r>
            <a:endParaRPr lang="en-US" sz="3200" dirty="0">
              <a:solidFill>
                <a:prstClr val="black"/>
              </a:solidFill>
              <a:latin typeface="Cambria" pitchFamily="18" charset="0"/>
            </a:endParaRPr>
          </a:p>
        </p:txBody>
      </p:sp>
      <p:pic>
        <p:nvPicPr>
          <p:cNvPr id="7" name="صورة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38400" y="2621280"/>
            <a:ext cx="6950706" cy="3459480"/>
          </a:xfrm>
          <a:prstGeom prst="rect">
            <a:avLst/>
          </a:prstGeom>
        </p:spPr>
      </p:pic>
    </p:spTree>
    <p:extLst>
      <p:ext uri="{BB962C8B-B14F-4D97-AF65-F5344CB8AC3E}">
        <p14:creationId xmlns:p14="http://schemas.microsoft.com/office/powerpoint/2010/main" val="13509480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2" name="Rectangle 1">
            <a:extLst>
              <a:ext uri="{FF2B5EF4-FFF2-40B4-BE49-F238E27FC236}">
                <a16:creationId xmlns=""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solidFill>
                  <a:prstClr val="black"/>
                </a:solidFill>
                <a:latin typeface="Times New Roman" panose="02020603050405020304" pitchFamily="18" charset="0"/>
                <a:ea typeface="Times New Roman" panose="02020603050405020304" pitchFamily="18" charset="0"/>
              </a:rPr>
              <a:t> </a:t>
            </a:r>
            <a:endParaRPr lang="en-US" sz="3600" dirty="0">
              <a:solidFill>
                <a:prstClr val="black"/>
              </a:solidFill>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sp>
        <p:nvSpPr>
          <p:cNvPr id="3" name="مستطيل 2"/>
          <p:cNvSpPr/>
          <p:nvPr/>
        </p:nvSpPr>
        <p:spPr>
          <a:xfrm>
            <a:off x="746759" y="476518"/>
            <a:ext cx="11072707" cy="5386090"/>
          </a:xfrm>
          <a:prstGeom prst="rect">
            <a:avLst/>
          </a:prstGeom>
        </p:spPr>
        <p:txBody>
          <a:bodyPr wrap="square">
            <a:spAutoFit/>
          </a:bodyPr>
          <a:lstStyle/>
          <a:p>
            <a:pPr algn="ctr"/>
            <a:r>
              <a:rPr lang="en-US" sz="4400" b="1" u="sng" dirty="0" smtClean="0">
                <a:solidFill>
                  <a:prstClr val="black"/>
                </a:solidFill>
                <a:latin typeface="Cambria" pitchFamily="18" charset="0"/>
              </a:rPr>
              <a:t>large intestine</a:t>
            </a:r>
          </a:p>
          <a:p>
            <a:pPr algn="ctr"/>
            <a:endParaRPr lang="en-US" sz="4400" b="1" u="sng" dirty="0" smtClean="0">
              <a:solidFill>
                <a:prstClr val="black"/>
              </a:solidFill>
              <a:latin typeface="Cambria" pitchFamily="18" charset="0"/>
            </a:endParaRPr>
          </a:p>
          <a:p>
            <a:r>
              <a:rPr lang="en-US" sz="3200" dirty="0" smtClean="0">
                <a:solidFill>
                  <a:prstClr val="black"/>
                </a:solidFill>
                <a:latin typeface="Cambria" pitchFamily="18" charset="0"/>
              </a:rPr>
              <a:t> </a:t>
            </a:r>
            <a:r>
              <a:rPr lang="en-US" sz="3200" dirty="0">
                <a:solidFill>
                  <a:prstClr val="black"/>
                </a:solidFill>
                <a:latin typeface="Cambria" pitchFamily="18" charset="0"/>
              </a:rPr>
              <a:t>T</a:t>
            </a:r>
            <a:r>
              <a:rPr lang="en-US" sz="3200" dirty="0" smtClean="0">
                <a:solidFill>
                  <a:prstClr val="black"/>
                </a:solidFill>
                <a:latin typeface="Cambria" pitchFamily="18" charset="0"/>
              </a:rPr>
              <a:t>he primary organ of bowel elimination, is the lower, or distal, part of the gastrointestinal tract. The large intestine, also known as the colon, extends from the </a:t>
            </a:r>
            <a:r>
              <a:rPr lang="en-US" sz="3200" dirty="0" err="1" smtClean="0">
                <a:solidFill>
                  <a:prstClr val="black"/>
                </a:solidFill>
                <a:latin typeface="Cambria" pitchFamily="18" charset="0"/>
              </a:rPr>
              <a:t>ileocecal</a:t>
            </a:r>
            <a:r>
              <a:rPr lang="en-US" sz="3200" dirty="0" smtClean="0">
                <a:solidFill>
                  <a:prstClr val="black"/>
                </a:solidFill>
                <a:latin typeface="Cambria" pitchFamily="18" charset="0"/>
              </a:rPr>
              <a:t> valve to the anus. The colon in adults is about  1.5 m long, but variations in length are normal. Width also varies; at its narrowest point, the colon is about 2.5 cm wide; at its widest point, it is about 7.5 cm. The diameter of the colon decreases from the cecum to the anus </a:t>
            </a:r>
            <a:endParaRPr lang="en-US" sz="3200" dirty="0">
              <a:solidFill>
                <a:prstClr val="black"/>
              </a:solidFill>
              <a:latin typeface="Cambria" pitchFamily="18" charset="0"/>
            </a:endParaRPr>
          </a:p>
        </p:txBody>
      </p:sp>
    </p:spTree>
    <p:extLst>
      <p:ext uri="{BB962C8B-B14F-4D97-AF65-F5344CB8AC3E}">
        <p14:creationId xmlns:p14="http://schemas.microsoft.com/office/powerpoint/2010/main" val="41700229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2" name="Rectangle 1">
            <a:extLst>
              <a:ext uri="{FF2B5EF4-FFF2-40B4-BE49-F238E27FC236}">
                <a16:creationId xmlns=""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solidFill>
                  <a:prstClr val="black"/>
                </a:solidFill>
                <a:latin typeface="Times New Roman" panose="02020603050405020304" pitchFamily="18" charset="0"/>
                <a:ea typeface="Times New Roman" panose="02020603050405020304" pitchFamily="18" charset="0"/>
              </a:rPr>
              <a:t> </a:t>
            </a:r>
            <a:endParaRPr lang="en-US" sz="3600" dirty="0">
              <a:solidFill>
                <a:prstClr val="black"/>
              </a:solidFill>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sp>
        <p:nvSpPr>
          <p:cNvPr id="3" name="مستطيل 2"/>
          <p:cNvSpPr/>
          <p:nvPr/>
        </p:nvSpPr>
        <p:spPr>
          <a:xfrm>
            <a:off x="304799" y="476518"/>
            <a:ext cx="11514667" cy="2492990"/>
          </a:xfrm>
          <a:prstGeom prst="rect">
            <a:avLst/>
          </a:prstGeom>
        </p:spPr>
        <p:txBody>
          <a:bodyPr wrap="square">
            <a:spAutoFit/>
          </a:bodyPr>
          <a:lstStyle/>
          <a:p>
            <a:pPr algn="ctr"/>
            <a:r>
              <a:rPr lang="en-US" sz="4400" b="1" u="sng" dirty="0" smtClean="0">
                <a:latin typeface="Cambria" pitchFamily="18" charset="0"/>
              </a:rPr>
              <a:t>large intestine</a:t>
            </a:r>
          </a:p>
          <a:p>
            <a:r>
              <a:rPr lang="en-US" sz="2800" dirty="0">
                <a:latin typeface="Cambria" pitchFamily="18" charset="0"/>
              </a:rPr>
              <a:t>The connection between the ileum of the small intestine and the large intestine is the </a:t>
            </a:r>
            <a:r>
              <a:rPr lang="en-US" sz="2800" dirty="0" err="1">
                <a:latin typeface="Cambria" pitchFamily="18" charset="0"/>
              </a:rPr>
              <a:t>ileocecal</a:t>
            </a:r>
            <a:r>
              <a:rPr lang="en-US" sz="2800" dirty="0">
                <a:latin typeface="Cambria" pitchFamily="18" charset="0"/>
              </a:rPr>
              <a:t>, or </a:t>
            </a:r>
            <a:r>
              <a:rPr lang="en-US" sz="2800" dirty="0" err="1" smtClean="0">
                <a:latin typeface="Cambria" pitchFamily="18" charset="0"/>
              </a:rPr>
              <a:t>ileocolic</a:t>
            </a:r>
            <a:r>
              <a:rPr lang="en-US" sz="2800" dirty="0" smtClean="0">
                <a:latin typeface="Cambria" pitchFamily="18" charset="0"/>
              </a:rPr>
              <a:t> </a:t>
            </a:r>
            <a:r>
              <a:rPr lang="en-US" sz="2800" dirty="0">
                <a:latin typeface="Cambria" pitchFamily="18" charset="0"/>
              </a:rPr>
              <a:t>valve. This valve normally prevents contents from entering the large intestine prematurely and prevents waste products from returning to the small </a:t>
            </a:r>
            <a:r>
              <a:rPr lang="en-US" sz="2800" dirty="0" smtClean="0">
                <a:latin typeface="Cambria" pitchFamily="18" charset="0"/>
              </a:rPr>
              <a:t>intestine</a:t>
            </a:r>
            <a:r>
              <a:rPr lang="en-US" sz="2000" dirty="0" smtClean="0">
                <a:latin typeface="Cambria" pitchFamily="18" charset="0"/>
              </a:rPr>
              <a:t>.</a:t>
            </a:r>
            <a:endParaRPr lang="en-US" sz="2800" b="1" u="sng" dirty="0" smtClean="0">
              <a:latin typeface="Cambria" pitchFamily="18" charset="0"/>
            </a:endParaRPr>
          </a:p>
        </p:txBody>
      </p:sp>
      <p:pic>
        <p:nvPicPr>
          <p:cNvPr id="6" name="صورة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59035" y="2969507"/>
            <a:ext cx="7338906" cy="3257281"/>
          </a:xfrm>
          <a:prstGeom prst="rect">
            <a:avLst/>
          </a:prstGeom>
        </p:spPr>
      </p:pic>
    </p:spTree>
    <p:extLst>
      <p:ext uri="{BB962C8B-B14F-4D97-AF65-F5344CB8AC3E}">
        <p14:creationId xmlns:p14="http://schemas.microsoft.com/office/powerpoint/2010/main" val="1099543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2" name="Rectangle 1">
            <a:extLst>
              <a:ext uri="{FF2B5EF4-FFF2-40B4-BE49-F238E27FC236}">
                <a16:creationId xmlns=""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solidFill>
                  <a:prstClr val="black"/>
                </a:solidFill>
                <a:latin typeface="Times New Roman" panose="02020603050405020304" pitchFamily="18" charset="0"/>
                <a:ea typeface="Times New Roman" panose="02020603050405020304" pitchFamily="18" charset="0"/>
              </a:rPr>
              <a:t> </a:t>
            </a:r>
            <a:endParaRPr lang="en-US" sz="3600" dirty="0">
              <a:solidFill>
                <a:prstClr val="black"/>
              </a:solidFill>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sp>
        <p:nvSpPr>
          <p:cNvPr id="3" name="مستطيل 2"/>
          <p:cNvSpPr/>
          <p:nvPr/>
        </p:nvSpPr>
        <p:spPr>
          <a:xfrm>
            <a:off x="167640" y="697791"/>
            <a:ext cx="11216640" cy="5509200"/>
          </a:xfrm>
          <a:prstGeom prst="rect">
            <a:avLst/>
          </a:prstGeom>
        </p:spPr>
        <p:txBody>
          <a:bodyPr wrap="square">
            <a:spAutoFit/>
          </a:bodyPr>
          <a:lstStyle/>
          <a:p>
            <a:r>
              <a:rPr lang="en-US" sz="3200" dirty="0">
                <a:latin typeface="Cambria" pitchFamily="18" charset="0"/>
              </a:rPr>
              <a:t>From the cecum, the first part of the large intestine, the digestive contents enter the colon, which consists of several segments. </a:t>
            </a:r>
            <a:endParaRPr lang="en-US" sz="3200" dirty="0" smtClean="0">
              <a:latin typeface="Cambria" pitchFamily="18" charset="0"/>
            </a:endParaRPr>
          </a:p>
          <a:p>
            <a:r>
              <a:rPr lang="en-US" sz="3200" dirty="0" smtClean="0">
                <a:latin typeface="Cambria" pitchFamily="18" charset="0"/>
              </a:rPr>
              <a:t>The </a:t>
            </a:r>
            <a:r>
              <a:rPr lang="en-US" sz="3200" dirty="0">
                <a:latin typeface="Cambria" pitchFamily="18" charset="0"/>
              </a:rPr>
              <a:t>ascending colon extends from the cecum upward toward the liver, where it turns to cross the abdomen. This turn is called the </a:t>
            </a:r>
            <a:r>
              <a:rPr lang="en-US" sz="3200" b="1" u="sng" dirty="0">
                <a:latin typeface="Cambria" pitchFamily="18" charset="0"/>
              </a:rPr>
              <a:t>hepatic flexure</a:t>
            </a:r>
            <a:r>
              <a:rPr lang="en-US" sz="3200" dirty="0">
                <a:latin typeface="Cambria" pitchFamily="18" charset="0"/>
              </a:rPr>
              <a:t>. </a:t>
            </a:r>
            <a:endParaRPr lang="en-US" sz="3200" dirty="0" smtClean="0">
              <a:latin typeface="Cambria" pitchFamily="18" charset="0"/>
            </a:endParaRPr>
          </a:p>
          <a:p>
            <a:r>
              <a:rPr lang="en-US" sz="3200" dirty="0" smtClean="0">
                <a:latin typeface="Cambria" pitchFamily="18" charset="0"/>
              </a:rPr>
              <a:t>Upon </a:t>
            </a:r>
            <a:r>
              <a:rPr lang="en-US" sz="3200" dirty="0">
                <a:latin typeface="Cambria" pitchFamily="18" charset="0"/>
              </a:rPr>
              <a:t>turning, this portion of the colon becomes the transverse colon, crossing the abdomen from right to left. The colon then turns at the splenic flexure to become the descending colon. The descending colon passes down the left side of the body to the sigmoid, or pelvic, colon. </a:t>
            </a:r>
            <a:endParaRPr lang="ar-IQ" sz="3200" dirty="0">
              <a:latin typeface="Cambria" pitchFamily="18" charset="0"/>
            </a:endParaRPr>
          </a:p>
        </p:txBody>
      </p:sp>
    </p:spTree>
    <p:extLst>
      <p:ext uri="{BB962C8B-B14F-4D97-AF65-F5344CB8AC3E}">
        <p14:creationId xmlns:p14="http://schemas.microsoft.com/office/powerpoint/2010/main" val="12419417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2" name="Rectangle 1">
            <a:extLst>
              <a:ext uri="{FF2B5EF4-FFF2-40B4-BE49-F238E27FC236}">
                <a16:creationId xmlns=""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solidFill>
                  <a:prstClr val="black"/>
                </a:solidFill>
                <a:latin typeface="Times New Roman" panose="02020603050405020304" pitchFamily="18" charset="0"/>
                <a:ea typeface="Times New Roman" panose="02020603050405020304" pitchFamily="18" charset="0"/>
              </a:rPr>
              <a:t> </a:t>
            </a:r>
            <a:endParaRPr lang="en-US" sz="3600" dirty="0">
              <a:solidFill>
                <a:prstClr val="black"/>
              </a:solidFill>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pic>
        <p:nvPicPr>
          <p:cNvPr id="5" name="صورة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6400" y="697791"/>
            <a:ext cx="8016240" cy="4739640"/>
          </a:xfrm>
          <a:prstGeom prst="rect">
            <a:avLst/>
          </a:prstGeom>
        </p:spPr>
      </p:pic>
    </p:spTree>
    <p:extLst>
      <p:ext uri="{BB962C8B-B14F-4D97-AF65-F5344CB8AC3E}">
        <p14:creationId xmlns:p14="http://schemas.microsoft.com/office/powerpoint/2010/main" val="29255135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2" name="Rectangle 1">
            <a:extLst>
              <a:ext uri="{FF2B5EF4-FFF2-40B4-BE49-F238E27FC236}">
                <a16:creationId xmlns=""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solidFill>
                  <a:prstClr val="black"/>
                </a:solidFill>
                <a:latin typeface="Times New Roman" panose="02020603050405020304" pitchFamily="18" charset="0"/>
                <a:ea typeface="Times New Roman" panose="02020603050405020304" pitchFamily="18" charset="0"/>
              </a:rPr>
              <a:t> </a:t>
            </a:r>
            <a:endParaRPr lang="en-US" sz="3600" dirty="0">
              <a:solidFill>
                <a:prstClr val="black"/>
              </a:solidFill>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sp>
        <p:nvSpPr>
          <p:cNvPr id="3" name="مستطيل 2"/>
          <p:cNvSpPr/>
          <p:nvPr/>
        </p:nvSpPr>
        <p:spPr>
          <a:xfrm>
            <a:off x="392851" y="1085880"/>
            <a:ext cx="11514667" cy="4524315"/>
          </a:xfrm>
          <a:prstGeom prst="rect">
            <a:avLst/>
          </a:prstGeom>
        </p:spPr>
        <p:txBody>
          <a:bodyPr wrap="square">
            <a:spAutoFit/>
          </a:bodyPr>
          <a:lstStyle/>
          <a:p>
            <a:r>
              <a:rPr lang="en-US" sz="3200" dirty="0">
                <a:latin typeface="Cambria" pitchFamily="18" charset="0"/>
              </a:rPr>
              <a:t>The sigmoid colon contains feces, solid waste products that have reached the distal end of the colon and are ready for excretion. Once excreted, feces are called stool. The sigmoid colon empties into the rectum, the last part of the large intestine. </a:t>
            </a:r>
            <a:endParaRPr lang="en-US" sz="3200" dirty="0" smtClean="0">
              <a:latin typeface="Cambria" pitchFamily="18" charset="0"/>
            </a:endParaRPr>
          </a:p>
          <a:p>
            <a:r>
              <a:rPr lang="en-US" sz="3200" dirty="0" smtClean="0">
                <a:latin typeface="Cambria" pitchFamily="18" charset="0"/>
              </a:rPr>
              <a:t>The </a:t>
            </a:r>
            <a:r>
              <a:rPr lang="en-US" sz="3200" dirty="0">
                <a:latin typeface="Cambria" pitchFamily="18" charset="0"/>
              </a:rPr>
              <a:t>rectum is about 12 cm </a:t>
            </a:r>
            <a:r>
              <a:rPr lang="en-US" sz="3200" dirty="0" smtClean="0">
                <a:latin typeface="Cambria" pitchFamily="18" charset="0"/>
              </a:rPr>
              <a:t>long</a:t>
            </a:r>
            <a:r>
              <a:rPr lang="en-US" sz="3200" dirty="0">
                <a:latin typeface="Cambria" pitchFamily="18" charset="0"/>
              </a:rPr>
              <a:t>, 2.5 cm </a:t>
            </a:r>
            <a:r>
              <a:rPr lang="en-US" sz="3200" dirty="0" smtClean="0">
                <a:latin typeface="Cambria" pitchFamily="18" charset="0"/>
              </a:rPr>
              <a:t>of </a:t>
            </a:r>
            <a:r>
              <a:rPr lang="en-US" sz="3200" dirty="0">
                <a:latin typeface="Cambria" pitchFamily="18" charset="0"/>
              </a:rPr>
              <a:t>which is the anal canal. </a:t>
            </a:r>
            <a:r>
              <a:rPr lang="en-US" sz="3200" dirty="0" smtClean="0">
                <a:latin typeface="Cambria" pitchFamily="18" charset="0"/>
              </a:rPr>
              <a:t>The </a:t>
            </a:r>
            <a:r>
              <a:rPr lang="en-US" sz="3200" dirty="0">
                <a:latin typeface="Cambria" pitchFamily="18" charset="0"/>
              </a:rPr>
              <a:t>rectum is empty except immediately before and during defecation (the process of bowel elimination; a bowel movement). Feces are excreted from the rectum through the anal canal, </a:t>
            </a:r>
            <a:r>
              <a:rPr lang="en-US" sz="3200" dirty="0" smtClean="0">
                <a:latin typeface="Cambria" pitchFamily="18" charset="0"/>
              </a:rPr>
              <a:t>and </a:t>
            </a:r>
            <a:r>
              <a:rPr lang="en-US" sz="3200" dirty="0">
                <a:latin typeface="Cambria" pitchFamily="18" charset="0"/>
              </a:rPr>
              <a:t>out an opening called the anus. </a:t>
            </a:r>
            <a:endParaRPr lang="ar-IQ" sz="3200" dirty="0">
              <a:latin typeface="Cambria" pitchFamily="18" charset="0"/>
            </a:endParaRPr>
          </a:p>
        </p:txBody>
      </p:sp>
    </p:spTree>
    <p:extLst>
      <p:ext uri="{BB962C8B-B14F-4D97-AF65-F5344CB8AC3E}">
        <p14:creationId xmlns:p14="http://schemas.microsoft.com/office/powerpoint/2010/main" val="12419417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2" name="Rectangle 1">
            <a:extLst>
              <a:ext uri="{FF2B5EF4-FFF2-40B4-BE49-F238E27FC236}">
                <a16:creationId xmlns=""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solidFill>
                  <a:prstClr val="black"/>
                </a:solidFill>
                <a:latin typeface="Times New Roman" panose="02020603050405020304" pitchFamily="18" charset="0"/>
                <a:ea typeface="Times New Roman" panose="02020603050405020304" pitchFamily="18" charset="0"/>
              </a:rPr>
              <a:t> </a:t>
            </a:r>
            <a:endParaRPr lang="en-US" sz="3600" dirty="0">
              <a:solidFill>
                <a:prstClr val="black"/>
              </a:solidFill>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pic>
        <p:nvPicPr>
          <p:cNvPr id="3" name="صورة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99360" y="960120"/>
            <a:ext cx="6583680" cy="4739640"/>
          </a:xfrm>
          <a:prstGeom prst="rect">
            <a:avLst/>
          </a:prstGeom>
        </p:spPr>
      </p:pic>
    </p:spTree>
    <p:extLst>
      <p:ext uri="{BB962C8B-B14F-4D97-AF65-F5344CB8AC3E}">
        <p14:creationId xmlns:p14="http://schemas.microsoft.com/office/powerpoint/2010/main" val="30256769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1915</TotalTime>
  <Words>1724</Words>
  <Application>Microsoft Office PowerPoint</Application>
  <PresentationFormat>مخصص</PresentationFormat>
  <Paragraphs>136</Paragraphs>
  <Slides>27</Slides>
  <Notes>0</Notes>
  <HiddenSlides>0</HiddenSlides>
  <MMClips>0</MMClips>
  <ScaleCrop>false</ScaleCrop>
  <HeadingPairs>
    <vt:vector size="4" baseType="variant">
      <vt:variant>
        <vt:lpstr>نسق</vt:lpstr>
      </vt:variant>
      <vt:variant>
        <vt:i4>1</vt:i4>
      </vt:variant>
      <vt:variant>
        <vt:lpstr>عناوين الشرائح</vt:lpstr>
      </vt:variant>
      <vt:variant>
        <vt:i4>27</vt:i4>
      </vt:variant>
    </vt:vector>
  </HeadingPairs>
  <TitlesOfParts>
    <vt:vector size="28" baseType="lpstr">
      <vt:lpstr>Office Theme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Constipation</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Auday Basheer</dc:creator>
  <cp:lastModifiedBy>Windows User</cp:lastModifiedBy>
  <cp:revision>199</cp:revision>
  <cp:lastPrinted>2020-10-04T08:00:53Z</cp:lastPrinted>
  <dcterms:created xsi:type="dcterms:W3CDTF">2019-08-09T19:43:06Z</dcterms:created>
  <dcterms:modified xsi:type="dcterms:W3CDTF">2021-06-07T18:43:19Z</dcterms:modified>
</cp:coreProperties>
</file>